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9"/>
  </p:notesMasterIdLst>
  <p:handoutMasterIdLst>
    <p:handoutMasterId r:id="rId20"/>
  </p:handoutMasterIdLst>
  <p:sldIdLst>
    <p:sldId id="256" r:id="rId2"/>
    <p:sldId id="300" r:id="rId3"/>
    <p:sldId id="267" r:id="rId4"/>
    <p:sldId id="263" r:id="rId5"/>
    <p:sldId id="297" r:id="rId6"/>
    <p:sldId id="295" r:id="rId7"/>
    <p:sldId id="294" r:id="rId8"/>
    <p:sldId id="292" r:id="rId9"/>
    <p:sldId id="293" r:id="rId10"/>
    <p:sldId id="291" r:id="rId11"/>
    <p:sldId id="296" r:id="rId12"/>
    <p:sldId id="289" r:id="rId13"/>
    <p:sldId id="290" r:id="rId14"/>
    <p:sldId id="298" r:id="rId15"/>
    <p:sldId id="299" r:id="rId16"/>
    <p:sldId id="288" r:id="rId17"/>
    <p:sldId id="261" r:id="rId18"/>
  </p:sldIdLst>
  <p:sldSz cx="12192000" cy="6858000"/>
  <p:notesSz cx="6797675"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99653337-08DE-4521-B3CD-1918C666C449}">
          <p14:sldIdLst>
            <p14:sldId id="256"/>
            <p14:sldId id="300"/>
          </p14:sldIdLst>
        </p14:section>
        <p14:section name="Sekcja bez tytułu" id="{07053234-3A9B-455C-9734-C94167A8C792}">
          <p14:sldIdLst>
            <p14:sldId id="267"/>
            <p14:sldId id="263"/>
            <p14:sldId id="297"/>
            <p14:sldId id="295"/>
            <p14:sldId id="294"/>
            <p14:sldId id="292"/>
            <p14:sldId id="293"/>
            <p14:sldId id="291"/>
            <p14:sldId id="296"/>
            <p14:sldId id="289"/>
            <p14:sldId id="290"/>
            <p14:sldId id="298"/>
            <p14:sldId id="299"/>
            <p14:sldId id="288"/>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94718" autoAdjust="0"/>
  </p:normalViewPr>
  <p:slideViewPr>
    <p:cSldViewPr snapToGrid="0">
      <p:cViewPr varScale="1">
        <p:scale>
          <a:sx n="68" d="100"/>
          <a:sy n="68" d="100"/>
        </p:scale>
        <p:origin x="60" y="6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p:scale>
          <a:sx n="110" d="100"/>
          <a:sy n="110" d="100"/>
        </p:scale>
        <p:origin x="78" y="-3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B9B194-39B9-4A21-AD7D-FA8F41A0F6C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B660D95B-FE14-43DF-99B6-3965A5CFE6A4}">
      <dgm:prSet phldrT="[Text]" custT="1"/>
      <dgm:spPr/>
      <dgm:t>
        <a:bodyPr/>
        <a:lstStyle/>
        <a:p>
          <a:r>
            <a:rPr lang="en-GB" sz="1600" b="1" noProof="0" dirty="0">
              <a:solidFill>
                <a:schemeClr val="bg1"/>
              </a:solidFill>
            </a:rPr>
            <a:t>Mediating strategies</a:t>
          </a:r>
        </a:p>
      </dgm:t>
    </dgm:pt>
    <dgm:pt modelId="{6EE8A948-36CF-493C-9149-01D26AEB0C68}" type="parTrans" cxnId="{0A3032F1-C589-4358-BD02-2B7E56C3A6C2}">
      <dgm:prSet/>
      <dgm:spPr/>
      <dgm:t>
        <a:bodyPr/>
        <a:lstStyle/>
        <a:p>
          <a:endParaRPr lang="en-GB"/>
        </a:p>
      </dgm:t>
    </dgm:pt>
    <dgm:pt modelId="{5472203A-EAD8-4BC4-9C61-7974BA2BED84}" type="sibTrans" cxnId="{0A3032F1-C589-4358-BD02-2B7E56C3A6C2}">
      <dgm:prSet/>
      <dgm:spPr/>
      <dgm:t>
        <a:bodyPr/>
        <a:lstStyle/>
        <a:p>
          <a:endParaRPr lang="en-GB"/>
        </a:p>
      </dgm:t>
    </dgm:pt>
    <dgm:pt modelId="{3FA56864-9A15-4560-A9B1-4531AAC5E9E8}">
      <dgm:prSet phldrT="[Text]" custT="1"/>
      <dgm:spPr/>
      <dgm:t>
        <a:bodyPr/>
        <a:lstStyle/>
        <a:p>
          <a:r>
            <a:rPr lang="en-GB" sz="1600" noProof="0" dirty="0"/>
            <a:t>Strategies to simplify a text</a:t>
          </a:r>
        </a:p>
      </dgm:t>
    </dgm:pt>
    <dgm:pt modelId="{F03E89CE-C502-41C6-BC5E-C43D9098AE48}" type="parTrans" cxnId="{94064D93-F9B7-4270-AC08-B04C00895744}">
      <dgm:prSet/>
      <dgm:spPr/>
      <dgm:t>
        <a:bodyPr/>
        <a:lstStyle/>
        <a:p>
          <a:endParaRPr lang="en-GB"/>
        </a:p>
      </dgm:t>
    </dgm:pt>
    <dgm:pt modelId="{2C16FB01-5B51-4D48-9EE1-58685CABF967}" type="sibTrans" cxnId="{94064D93-F9B7-4270-AC08-B04C00895744}">
      <dgm:prSet/>
      <dgm:spPr/>
      <dgm:t>
        <a:bodyPr/>
        <a:lstStyle/>
        <a:p>
          <a:endParaRPr lang="en-GB"/>
        </a:p>
      </dgm:t>
    </dgm:pt>
    <dgm:pt modelId="{F5C776E3-4747-4B11-975C-43C8329DF1DD}">
      <dgm:prSet phldrT="[Text]" custT="1"/>
      <dgm:spPr/>
      <dgm:t>
        <a:bodyPr/>
        <a:lstStyle/>
        <a:p>
          <a:r>
            <a:rPr lang="en-GB" sz="1600" noProof="0" dirty="0"/>
            <a:t>Strategies to explain a new concept</a:t>
          </a:r>
        </a:p>
      </dgm:t>
    </dgm:pt>
    <dgm:pt modelId="{74807C00-253E-4DC1-A8AA-C315CF38C6C1}" type="sibTrans" cxnId="{C355CB31-4421-4288-B348-592E863E6084}">
      <dgm:prSet/>
      <dgm:spPr/>
      <dgm:t>
        <a:bodyPr/>
        <a:lstStyle/>
        <a:p>
          <a:endParaRPr lang="en-GB"/>
        </a:p>
      </dgm:t>
    </dgm:pt>
    <dgm:pt modelId="{CB06BA93-C4CC-422C-8FE6-A17DC3B37A83}" type="parTrans" cxnId="{C355CB31-4421-4288-B348-592E863E6084}">
      <dgm:prSet/>
      <dgm:spPr/>
      <dgm:t>
        <a:bodyPr/>
        <a:lstStyle/>
        <a:p>
          <a:endParaRPr lang="en-GB"/>
        </a:p>
      </dgm:t>
    </dgm:pt>
    <dgm:pt modelId="{D68730A2-356A-465A-9DC3-CC508180D51C}" type="pres">
      <dgm:prSet presAssocID="{01B9B194-39B9-4A21-AD7D-FA8F41A0F6C0}" presName="Name0" presStyleCnt="0">
        <dgm:presLayoutVars>
          <dgm:chMax val="1"/>
          <dgm:dir/>
          <dgm:animLvl val="ctr"/>
          <dgm:resizeHandles val="exact"/>
        </dgm:presLayoutVars>
      </dgm:prSet>
      <dgm:spPr/>
    </dgm:pt>
    <dgm:pt modelId="{45472F81-B786-49A1-990B-5FE3FAD65D70}" type="pres">
      <dgm:prSet presAssocID="{B660D95B-FE14-43DF-99B6-3965A5CFE6A4}" presName="centerShape" presStyleLbl="node0" presStyleIdx="0" presStyleCnt="1" custScaleX="89580" custScaleY="93924" custLinFactNeighborX="-4142" custLinFactNeighborY="4142"/>
      <dgm:spPr/>
    </dgm:pt>
    <dgm:pt modelId="{836712A0-341E-47D5-86F9-395C29ABD5A4}" type="pres">
      <dgm:prSet presAssocID="{F5C776E3-4747-4B11-975C-43C8329DF1DD}" presName="node" presStyleLbl="node1" presStyleIdx="0" presStyleCnt="2" custScaleX="156323" custScaleY="150859" custRadScaleRad="110315" custRadScaleInc="-158582">
        <dgm:presLayoutVars>
          <dgm:bulletEnabled val="1"/>
        </dgm:presLayoutVars>
      </dgm:prSet>
      <dgm:spPr/>
    </dgm:pt>
    <dgm:pt modelId="{D48DC18F-91DB-4870-BDE0-204EFB4DD638}" type="pres">
      <dgm:prSet presAssocID="{F5C776E3-4747-4B11-975C-43C8329DF1DD}" presName="dummy" presStyleCnt="0"/>
      <dgm:spPr/>
    </dgm:pt>
    <dgm:pt modelId="{DC27CF08-F56C-44DA-8E76-7FBDDB2F1FD1}" type="pres">
      <dgm:prSet presAssocID="{74807C00-253E-4DC1-A8AA-C315CF38C6C1}" presName="sibTrans" presStyleLbl="sibTrans2D1" presStyleIdx="0" presStyleCnt="2"/>
      <dgm:spPr/>
    </dgm:pt>
    <dgm:pt modelId="{DB94E36F-0108-449F-A4CA-0C89435ED6D9}" type="pres">
      <dgm:prSet presAssocID="{3FA56864-9A15-4560-A9B1-4531AAC5E9E8}" presName="node" presStyleLbl="node1" presStyleIdx="1" presStyleCnt="2" custScaleX="146400" custScaleY="149586" custRadScaleRad="94537" custRadScaleInc="-138776">
        <dgm:presLayoutVars>
          <dgm:bulletEnabled val="1"/>
        </dgm:presLayoutVars>
      </dgm:prSet>
      <dgm:spPr/>
    </dgm:pt>
    <dgm:pt modelId="{BCCD7A85-A8B6-47A1-931A-8C6532C92B14}" type="pres">
      <dgm:prSet presAssocID="{3FA56864-9A15-4560-A9B1-4531AAC5E9E8}" presName="dummy" presStyleCnt="0"/>
      <dgm:spPr/>
    </dgm:pt>
    <dgm:pt modelId="{8BC0D1C4-D3C1-4B9B-BC8F-4D930CFC432C}" type="pres">
      <dgm:prSet presAssocID="{2C16FB01-5B51-4D48-9EE1-58685CABF967}" presName="sibTrans" presStyleLbl="sibTrans2D1" presStyleIdx="1" presStyleCnt="2"/>
      <dgm:spPr/>
    </dgm:pt>
  </dgm:ptLst>
  <dgm:cxnLst>
    <dgm:cxn modelId="{3424AC26-93FB-43AA-8EA0-BF664E55B4E1}" type="presOf" srcId="{74807C00-253E-4DC1-A8AA-C315CF38C6C1}" destId="{DC27CF08-F56C-44DA-8E76-7FBDDB2F1FD1}" srcOrd="0" destOrd="0" presId="urn:microsoft.com/office/officeart/2005/8/layout/radial6"/>
    <dgm:cxn modelId="{C355CB31-4421-4288-B348-592E863E6084}" srcId="{B660D95B-FE14-43DF-99B6-3965A5CFE6A4}" destId="{F5C776E3-4747-4B11-975C-43C8329DF1DD}" srcOrd="0" destOrd="0" parTransId="{CB06BA93-C4CC-422C-8FE6-A17DC3B37A83}" sibTransId="{74807C00-253E-4DC1-A8AA-C315CF38C6C1}"/>
    <dgm:cxn modelId="{C5B8F541-624C-4AD4-A271-F5C7A2491A8D}" type="presOf" srcId="{2C16FB01-5B51-4D48-9EE1-58685CABF967}" destId="{8BC0D1C4-D3C1-4B9B-BC8F-4D930CFC432C}" srcOrd="0" destOrd="0" presId="urn:microsoft.com/office/officeart/2005/8/layout/radial6"/>
    <dgm:cxn modelId="{625AD787-CE1C-407C-8CAE-18F30F2383C6}" type="presOf" srcId="{F5C776E3-4747-4B11-975C-43C8329DF1DD}" destId="{836712A0-341E-47D5-86F9-395C29ABD5A4}" srcOrd="0" destOrd="0" presId="urn:microsoft.com/office/officeart/2005/8/layout/radial6"/>
    <dgm:cxn modelId="{1188DF88-D2DA-44C2-9D06-0B98C5C1059D}" type="presOf" srcId="{01B9B194-39B9-4A21-AD7D-FA8F41A0F6C0}" destId="{D68730A2-356A-465A-9DC3-CC508180D51C}" srcOrd="0" destOrd="0" presId="urn:microsoft.com/office/officeart/2005/8/layout/radial6"/>
    <dgm:cxn modelId="{94064D93-F9B7-4270-AC08-B04C00895744}" srcId="{B660D95B-FE14-43DF-99B6-3965A5CFE6A4}" destId="{3FA56864-9A15-4560-A9B1-4531AAC5E9E8}" srcOrd="1" destOrd="0" parTransId="{F03E89CE-C502-41C6-BC5E-C43D9098AE48}" sibTransId="{2C16FB01-5B51-4D48-9EE1-58685CABF967}"/>
    <dgm:cxn modelId="{B7850F9F-9AE9-4313-B5AC-59E8878AE8A1}" type="presOf" srcId="{B660D95B-FE14-43DF-99B6-3965A5CFE6A4}" destId="{45472F81-B786-49A1-990B-5FE3FAD65D70}" srcOrd="0" destOrd="0" presId="urn:microsoft.com/office/officeart/2005/8/layout/radial6"/>
    <dgm:cxn modelId="{C381ABEB-41DF-4A51-87BE-081EF3E1A2A9}" type="presOf" srcId="{3FA56864-9A15-4560-A9B1-4531AAC5E9E8}" destId="{DB94E36F-0108-449F-A4CA-0C89435ED6D9}" srcOrd="0" destOrd="0" presId="urn:microsoft.com/office/officeart/2005/8/layout/radial6"/>
    <dgm:cxn modelId="{0A3032F1-C589-4358-BD02-2B7E56C3A6C2}" srcId="{01B9B194-39B9-4A21-AD7D-FA8F41A0F6C0}" destId="{B660D95B-FE14-43DF-99B6-3965A5CFE6A4}" srcOrd="0" destOrd="0" parTransId="{6EE8A948-36CF-493C-9149-01D26AEB0C68}" sibTransId="{5472203A-EAD8-4BC4-9C61-7974BA2BED84}"/>
    <dgm:cxn modelId="{4D670F4B-24CF-445E-B9A0-61A6A694E533}" type="presParOf" srcId="{D68730A2-356A-465A-9DC3-CC508180D51C}" destId="{45472F81-B786-49A1-990B-5FE3FAD65D70}" srcOrd="0" destOrd="0" presId="urn:microsoft.com/office/officeart/2005/8/layout/radial6"/>
    <dgm:cxn modelId="{1B87CF7C-98BE-4C44-90C4-FDF4068B39E5}" type="presParOf" srcId="{D68730A2-356A-465A-9DC3-CC508180D51C}" destId="{836712A0-341E-47D5-86F9-395C29ABD5A4}" srcOrd="1" destOrd="0" presId="urn:microsoft.com/office/officeart/2005/8/layout/radial6"/>
    <dgm:cxn modelId="{24675BBA-0A48-4AD1-AFA6-56B496910727}" type="presParOf" srcId="{D68730A2-356A-465A-9DC3-CC508180D51C}" destId="{D48DC18F-91DB-4870-BDE0-204EFB4DD638}" srcOrd="2" destOrd="0" presId="urn:microsoft.com/office/officeart/2005/8/layout/radial6"/>
    <dgm:cxn modelId="{5BE1F5E9-6549-4401-8204-2C01FD02A5DC}" type="presParOf" srcId="{D68730A2-356A-465A-9DC3-CC508180D51C}" destId="{DC27CF08-F56C-44DA-8E76-7FBDDB2F1FD1}" srcOrd="3" destOrd="0" presId="urn:microsoft.com/office/officeart/2005/8/layout/radial6"/>
    <dgm:cxn modelId="{AF8CF165-C769-400B-BE98-E8F586F1B6E7}" type="presParOf" srcId="{D68730A2-356A-465A-9DC3-CC508180D51C}" destId="{DB94E36F-0108-449F-A4CA-0C89435ED6D9}" srcOrd="4" destOrd="0" presId="urn:microsoft.com/office/officeart/2005/8/layout/radial6"/>
    <dgm:cxn modelId="{AEDDD884-8419-456D-A7A5-4A702E957DC5}" type="presParOf" srcId="{D68730A2-356A-465A-9DC3-CC508180D51C}" destId="{BCCD7A85-A8B6-47A1-931A-8C6532C92B14}" srcOrd="5" destOrd="0" presId="urn:microsoft.com/office/officeart/2005/8/layout/radial6"/>
    <dgm:cxn modelId="{DCBB9677-C87E-4D88-8C37-1273C9A2AEE2}" type="presParOf" srcId="{D68730A2-356A-465A-9DC3-CC508180D51C}" destId="{8BC0D1C4-D3C1-4B9B-BC8F-4D930CFC432C}" srcOrd="6"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E4CA2B-0DC1-406F-BB23-9A353B21BC2B}"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en-GB"/>
        </a:p>
      </dgm:t>
    </dgm:pt>
    <dgm:pt modelId="{EAD7F602-AEA7-48CE-AD7A-7ECB8BA6AB88}">
      <dgm:prSet phldrT="[Text]" custT="1"/>
      <dgm:spPr/>
      <dgm:t>
        <a:bodyPr/>
        <a:lstStyle/>
        <a:p>
          <a:r>
            <a:rPr lang="en-GB" sz="1600" noProof="0" dirty="0"/>
            <a:t>Mediation strategies</a:t>
          </a:r>
        </a:p>
      </dgm:t>
    </dgm:pt>
    <dgm:pt modelId="{B646D651-B142-4705-B228-F3326A8A9F41}" type="parTrans" cxnId="{B6172BC8-6CCD-44F6-B4E1-BA6869B49038}">
      <dgm:prSet/>
      <dgm:spPr/>
      <dgm:t>
        <a:bodyPr/>
        <a:lstStyle/>
        <a:p>
          <a:endParaRPr lang="en-GB"/>
        </a:p>
      </dgm:t>
    </dgm:pt>
    <dgm:pt modelId="{B9E86323-9DC8-4798-99A5-4757EBAD5A6B}" type="sibTrans" cxnId="{B6172BC8-6CCD-44F6-B4E1-BA6869B49038}">
      <dgm:prSet/>
      <dgm:spPr/>
      <dgm:t>
        <a:bodyPr/>
        <a:lstStyle/>
        <a:p>
          <a:endParaRPr lang="en-GB"/>
        </a:p>
      </dgm:t>
    </dgm:pt>
    <dgm:pt modelId="{A3796035-9E92-4A3F-B735-B769288C66CA}">
      <dgm:prSet phldrT="[Text]" custT="1"/>
      <dgm:spPr/>
      <dgm:t>
        <a:bodyPr/>
        <a:lstStyle/>
        <a:p>
          <a:r>
            <a:rPr lang="en-GB" sz="1600" noProof="0" dirty="0"/>
            <a:t>Strategies to explain a new concept</a:t>
          </a:r>
        </a:p>
      </dgm:t>
    </dgm:pt>
    <dgm:pt modelId="{50FD48B0-BB4C-4AA2-8B0B-EA2B34E3AB4E}" type="parTrans" cxnId="{F64F6FC8-C14E-4C29-A86E-53AA30A397F1}">
      <dgm:prSet/>
      <dgm:spPr/>
      <dgm:t>
        <a:bodyPr/>
        <a:lstStyle/>
        <a:p>
          <a:endParaRPr lang="en-GB" noProof="0" dirty="0"/>
        </a:p>
      </dgm:t>
    </dgm:pt>
    <dgm:pt modelId="{CCCF99F0-BC3A-412D-8532-2162E1FFB377}" type="sibTrans" cxnId="{F64F6FC8-C14E-4C29-A86E-53AA30A397F1}">
      <dgm:prSet/>
      <dgm:spPr/>
      <dgm:t>
        <a:bodyPr/>
        <a:lstStyle/>
        <a:p>
          <a:endParaRPr lang="en-GB"/>
        </a:p>
      </dgm:t>
    </dgm:pt>
    <dgm:pt modelId="{FFD5EA40-E824-49AD-B0A1-34A20E01FFCA}">
      <dgm:prSet phldrT="[Text]" custT="1"/>
      <dgm:spPr/>
      <dgm:t>
        <a:bodyPr/>
        <a:lstStyle/>
        <a:p>
          <a:r>
            <a:rPr lang="en-GB" sz="1600" noProof="0" dirty="0"/>
            <a:t>Strategies to simplify a text</a:t>
          </a:r>
        </a:p>
      </dgm:t>
    </dgm:pt>
    <dgm:pt modelId="{3AA84A5E-2D9C-4105-9B61-A89E3ECC161B}" type="parTrans" cxnId="{5C57611C-74A4-4685-B640-486608E499D3}">
      <dgm:prSet/>
      <dgm:spPr/>
      <dgm:t>
        <a:bodyPr/>
        <a:lstStyle/>
        <a:p>
          <a:endParaRPr lang="en-GB" noProof="0" dirty="0"/>
        </a:p>
      </dgm:t>
    </dgm:pt>
    <dgm:pt modelId="{291D00BD-B19F-4E7F-A444-1A5DF72727A8}" type="sibTrans" cxnId="{5C57611C-74A4-4685-B640-486608E499D3}">
      <dgm:prSet/>
      <dgm:spPr/>
      <dgm:t>
        <a:bodyPr/>
        <a:lstStyle/>
        <a:p>
          <a:endParaRPr lang="en-GB"/>
        </a:p>
      </dgm:t>
    </dgm:pt>
    <dgm:pt modelId="{E89CE978-09A5-460A-B508-D524E54A936C}">
      <dgm:prSet custT="1"/>
      <dgm:spPr/>
      <dgm:t>
        <a:bodyPr/>
        <a:lstStyle/>
        <a:p>
          <a:r>
            <a:rPr lang="en-GB" sz="1600" noProof="0" dirty="0"/>
            <a:t>Linking to previous knowledge</a:t>
          </a:r>
        </a:p>
      </dgm:t>
    </dgm:pt>
    <dgm:pt modelId="{30F40F37-69F5-486C-8701-3B8D95ACFDAE}" type="parTrans" cxnId="{818E93E8-B844-4523-93C4-93956DA0263E}">
      <dgm:prSet/>
      <dgm:spPr/>
      <dgm:t>
        <a:bodyPr/>
        <a:lstStyle/>
        <a:p>
          <a:endParaRPr lang="en-GB" noProof="0" dirty="0"/>
        </a:p>
      </dgm:t>
    </dgm:pt>
    <dgm:pt modelId="{36878035-B228-4482-A652-D0276CA8F4CC}" type="sibTrans" cxnId="{818E93E8-B844-4523-93C4-93956DA0263E}">
      <dgm:prSet/>
      <dgm:spPr/>
      <dgm:t>
        <a:bodyPr/>
        <a:lstStyle/>
        <a:p>
          <a:endParaRPr lang="en-GB"/>
        </a:p>
      </dgm:t>
    </dgm:pt>
    <dgm:pt modelId="{E53C9790-7743-4959-B264-82D62A62FE39}">
      <dgm:prSet custT="1"/>
      <dgm:spPr/>
      <dgm:t>
        <a:bodyPr/>
        <a:lstStyle/>
        <a:p>
          <a:r>
            <a:rPr lang="en-GB" sz="1600" noProof="0" dirty="0"/>
            <a:t>Breaking down complicated information</a:t>
          </a:r>
        </a:p>
      </dgm:t>
    </dgm:pt>
    <dgm:pt modelId="{2AA5D945-DCCA-4DA6-AEB6-0EFFF713C3D9}" type="parTrans" cxnId="{7722B474-E424-483A-8BAF-ECC677CEF106}">
      <dgm:prSet/>
      <dgm:spPr/>
      <dgm:t>
        <a:bodyPr/>
        <a:lstStyle/>
        <a:p>
          <a:endParaRPr lang="en-GB" noProof="0" dirty="0"/>
        </a:p>
      </dgm:t>
    </dgm:pt>
    <dgm:pt modelId="{65546878-0075-43C7-B922-21FBF18461AF}" type="sibTrans" cxnId="{7722B474-E424-483A-8BAF-ECC677CEF106}">
      <dgm:prSet/>
      <dgm:spPr/>
      <dgm:t>
        <a:bodyPr/>
        <a:lstStyle/>
        <a:p>
          <a:endParaRPr lang="en-GB"/>
        </a:p>
      </dgm:t>
    </dgm:pt>
    <dgm:pt modelId="{34CD81CD-17C5-4504-AF8C-A3AE7AD113E1}">
      <dgm:prSet custT="1"/>
      <dgm:spPr/>
      <dgm:t>
        <a:bodyPr/>
        <a:lstStyle/>
        <a:p>
          <a:r>
            <a:rPr lang="en-GB" sz="1600" noProof="0" dirty="0"/>
            <a:t>Amplifying a dense text</a:t>
          </a:r>
        </a:p>
      </dgm:t>
    </dgm:pt>
    <dgm:pt modelId="{9D6AD9A9-C98B-4C42-831F-E8E65DD2FD4C}" type="parTrans" cxnId="{0342CD1C-73C7-4D3B-B0D9-9BB2BA5732BE}">
      <dgm:prSet/>
      <dgm:spPr/>
      <dgm:t>
        <a:bodyPr/>
        <a:lstStyle/>
        <a:p>
          <a:endParaRPr lang="en-GB" noProof="0" dirty="0"/>
        </a:p>
      </dgm:t>
    </dgm:pt>
    <dgm:pt modelId="{DCB33BFE-AC33-4097-8FD0-C6229B99648A}" type="sibTrans" cxnId="{0342CD1C-73C7-4D3B-B0D9-9BB2BA5732BE}">
      <dgm:prSet/>
      <dgm:spPr/>
      <dgm:t>
        <a:bodyPr/>
        <a:lstStyle/>
        <a:p>
          <a:endParaRPr lang="en-GB"/>
        </a:p>
      </dgm:t>
    </dgm:pt>
    <dgm:pt modelId="{EEADD169-962A-4518-93AA-BCF83368297D}">
      <dgm:prSet custT="1"/>
      <dgm:spPr/>
      <dgm:t>
        <a:bodyPr/>
        <a:lstStyle/>
        <a:p>
          <a:r>
            <a:rPr lang="en-GB" sz="1600" noProof="0" dirty="0"/>
            <a:t>Streamlining a text</a:t>
          </a:r>
        </a:p>
      </dgm:t>
    </dgm:pt>
    <dgm:pt modelId="{B81F091A-2A89-4760-8BCA-4ADE13BFD6B6}" type="parTrans" cxnId="{3CE6B131-8A2B-47EB-9915-EB3345C8755F}">
      <dgm:prSet/>
      <dgm:spPr/>
      <dgm:t>
        <a:bodyPr/>
        <a:lstStyle/>
        <a:p>
          <a:endParaRPr lang="en-GB" noProof="0" dirty="0"/>
        </a:p>
      </dgm:t>
    </dgm:pt>
    <dgm:pt modelId="{F28978D2-03CA-448C-8977-34E2B4C2A350}" type="sibTrans" cxnId="{3CE6B131-8A2B-47EB-9915-EB3345C8755F}">
      <dgm:prSet/>
      <dgm:spPr/>
      <dgm:t>
        <a:bodyPr/>
        <a:lstStyle/>
        <a:p>
          <a:endParaRPr lang="en-GB"/>
        </a:p>
      </dgm:t>
    </dgm:pt>
    <dgm:pt modelId="{AD2D232C-C0A1-44A8-BB43-540602BE8EA0}">
      <dgm:prSet custT="1"/>
      <dgm:spPr/>
      <dgm:t>
        <a:bodyPr/>
        <a:lstStyle/>
        <a:p>
          <a:r>
            <a:rPr lang="en-GB" sz="1600" noProof="0" dirty="0"/>
            <a:t>Adapting language</a:t>
          </a:r>
        </a:p>
      </dgm:t>
    </dgm:pt>
    <dgm:pt modelId="{918152DC-9293-4283-ACE5-D5DDE6CE5A75}" type="parTrans" cxnId="{3BB5037D-F352-422D-9F97-B616A49ED0E9}">
      <dgm:prSet/>
      <dgm:spPr/>
      <dgm:t>
        <a:bodyPr/>
        <a:lstStyle/>
        <a:p>
          <a:endParaRPr lang="en-GB" noProof="0" dirty="0"/>
        </a:p>
      </dgm:t>
    </dgm:pt>
    <dgm:pt modelId="{223F773C-85B4-4D2D-8E16-B812B205D7C5}" type="sibTrans" cxnId="{3BB5037D-F352-422D-9F97-B616A49ED0E9}">
      <dgm:prSet/>
      <dgm:spPr/>
      <dgm:t>
        <a:bodyPr/>
        <a:lstStyle/>
        <a:p>
          <a:endParaRPr lang="en-GB"/>
        </a:p>
      </dgm:t>
    </dgm:pt>
    <dgm:pt modelId="{C5C21126-ADB0-4E61-920A-DCF3E88E3029}" type="pres">
      <dgm:prSet presAssocID="{BCE4CA2B-0DC1-406F-BB23-9A353B21BC2B}" presName="diagram" presStyleCnt="0">
        <dgm:presLayoutVars>
          <dgm:chPref val="1"/>
          <dgm:dir/>
          <dgm:animOne val="branch"/>
          <dgm:animLvl val="lvl"/>
          <dgm:resizeHandles val="exact"/>
        </dgm:presLayoutVars>
      </dgm:prSet>
      <dgm:spPr/>
    </dgm:pt>
    <dgm:pt modelId="{25A04B29-33A0-4E1F-A8A7-CA3BF8F4D310}" type="pres">
      <dgm:prSet presAssocID="{EAD7F602-AEA7-48CE-AD7A-7ECB8BA6AB88}" presName="root1" presStyleCnt="0"/>
      <dgm:spPr/>
    </dgm:pt>
    <dgm:pt modelId="{3E577235-B83A-46A0-A537-23CA842E811F}" type="pres">
      <dgm:prSet presAssocID="{EAD7F602-AEA7-48CE-AD7A-7ECB8BA6AB88}" presName="LevelOneTextNode" presStyleLbl="node0" presStyleIdx="0" presStyleCnt="1">
        <dgm:presLayoutVars>
          <dgm:chPref val="3"/>
        </dgm:presLayoutVars>
      </dgm:prSet>
      <dgm:spPr/>
    </dgm:pt>
    <dgm:pt modelId="{85E4B310-27FD-4084-9025-BF9CA7060643}" type="pres">
      <dgm:prSet presAssocID="{EAD7F602-AEA7-48CE-AD7A-7ECB8BA6AB88}" presName="level2hierChild" presStyleCnt="0"/>
      <dgm:spPr/>
    </dgm:pt>
    <dgm:pt modelId="{C388C05F-A613-4740-B302-208D9949997F}" type="pres">
      <dgm:prSet presAssocID="{50FD48B0-BB4C-4AA2-8B0B-EA2B34E3AB4E}" presName="conn2-1" presStyleLbl="parChTrans1D2" presStyleIdx="0" presStyleCnt="2"/>
      <dgm:spPr/>
    </dgm:pt>
    <dgm:pt modelId="{FB59F213-7ACA-4487-BC44-1D677260CACB}" type="pres">
      <dgm:prSet presAssocID="{50FD48B0-BB4C-4AA2-8B0B-EA2B34E3AB4E}" presName="connTx" presStyleLbl="parChTrans1D2" presStyleIdx="0" presStyleCnt="2"/>
      <dgm:spPr/>
    </dgm:pt>
    <dgm:pt modelId="{A8995F52-71C4-4E6E-9058-5234531198CA}" type="pres">
      <dgm:prSet presAssocID="{A3796035-9E92-4A3F-B735-B769288C66CA}" presName="root2" presStyleCnt="0"/>
      <dgm:spPr/>
    </dgm:pt>
    <dgm:pt modelId="{7EB9011A-7FA3-406E-A9D1-B9E6C95A8437}" type="pres">
      <dgm:prSet presAssocID="{A3796035-9E92-4A3F-B735-B769288C66CA}" presName="LevelTwoTextNode" presStyleLbl="node2" presStyleIdx="0" presStyleCnt="2">
        <dgm:presLayoutVars>
          <dgm:chPref val="3"/>
        </dgm:presLayoutVars>
      </dgm:prSet>
      <dgm:spPr/>
    </dgm:pt>
    <dgm:pt modelId="{4503C397-60C2-4736-B0B7-7A447C0C43BE}" type="pres">
      <dgm:prSet presAssocID="{A3796035-9E92-4A3F-B735-B769288C66CA}" presName="level3hierChild" presStyleCnt="0"/>
      <dgm:spPr/>
    </dgm:pt>
    <dgm:pt modelId="{FC4C1DB3-C18F-49DB-B79E-DAC044E67326}" type="pres">
      <dgm:prSet presAssocID="{30F40F37-69F5-486C-8701-3B8D95ACFDAE}" presName="conn2-1" presStyleLbl="parChTrans1D3" presStyleIdx="0" presStyleCnt="5"/>
      <dgm:spPr/>
    </dgm:pt>
    <dgm:pt modelId="{CA5EE5FD-9798-47D0-AAC4-2721C836F948}" type="pres">
      <dgm:prSet presAssocID="{30F40F37-69F5-486C-8701-3B8D95ACFDAE}" presName="connTx" presStyleLbl="parChTrans1D3" presStyleIdx="0" presStyleCnt="5"/>
      <dgm:spPr/>
    </dgm:pt>
    <dgm:pt modelId="{8250D5C6-000A-4FE8-9318-13D37FD52C1A}" type="pres">
      <dgm:prSet presAssocID="{E89CE978-09A5-460A-B508-D524E54A936C}" presName="root2" presStyleCnt="0"/>
      <dgm:spPr/>
    </dgm:pt>
    <dgm:pt modelId="{AB35E05F-6D6A-4BC5-BBEA-C62010AD119F}" type="pres">
      <dgm:prSet presAssocID="{E89CE978-09A5-460A-B508-D524E54A936C}" presName="LevelTwoTextNode" presStyleLbl="node3" presStyleIdx="0" presStyleCnt="5">
        <dgm:presLayoutVars>
          <dgm:chPref val="3"/>
        </dgm:presLayoutVars>
      </dgm:prSet>
      <dgm:spPr/>
    </dgm:pt>
    <dgm:pt modelId="{E445D4CB-D149-457F-8D55-E2944F97BE63}" type="pres">
      <dgm:prSet presAssocID="{E89CE978-09A5-460A-B508-D524E54A936C}" presName="level3hierChild" presStyleCnt="0"/>
      <dgm:spPr/>
    </dgm:pt>
    <dgm:pt modelId="{FC9AF84F-2BB0-49C7-8683-63D15CBD64E8}" type="pres">
      <dgm:prSet presAssocID="{2AA5D945-DCCA-4DA6-AEB6-0EFFF713C3D9}" presName="conn2-1" presStyleLbl="parChTrans1D3" presStyleIdx="1" presStyleCnt="5"/>
      <dgm:spPr/>
    </dgm:pt>
    <dgm:pt modelId="{8C3BAC82-6E3E-4408-B243-4103391F9150}" type="pres">
      <dgm:prSet presAssocID="{2AA5D945-DCCA-4DA6-AEB6-0EFFF713C3D9}" presName="connTx" presStyleLbl="parChTrans1D3" presStyleIdx="1" presStyleCnt="5"/>
      <dgm:spPr/>
    </dgm:pt>
    <dgm:pt modelId="{83EF1721-5111-4B17-B5A4-2747AB6A1A43}" type="pres">
      <dgm:prSet presAssocID="{E53C9790-7743-4959-B264-82D62A62FE39}" presName="root2" presStyleCnt="0"/>
      <dgm:spPr/>
    </dgm:pt>
    <dgm:pt modelId="{6E09FF21-604C-4875-8C7F-6B138A17D8F9}" type="pres">
      <dgm:prSet presAssocID="{E53C9790-7743-4959-B264-82D62A62FE39}" presName="LevelTwoTextNode" presStyleLbl="node3" presStyleIdx="1" presStyleCnt="5">
        <dgm:presLayoutVars>
          <dgm:chPref val="3"/>
        </dgm:presLayoutVars>
      </dgm:prSet>
      <dgm:spPr/>
    </dgm:pt>
    <dgm:pt modelId="{910210CF-3D0C-44BF-94F8-89B599387FC1}" type="pres">
      <dgm:prSet presAssocID="{E53C9790-7743-4959-B264-82D62A62FE39}" presName="level3hierChild" presStyleCnt="0"/>
      <dgm:spPr/>
    </dgm:pt>
    <dgm:pt modelId="{0E5140EF-40B8-44C1-A931-4E4A47D1C52B}" type="pres">
      <dgm:prSet presAssocID="{918152DC-9293-4283-ACE5-D5DDE6CE5A75}" presName="conn2-1" presStyleLbl="parChTrans1D3" presStyleIdx="2" presStyleCnt="5"/>
      <dgm:spPr/>
    </dgm:pt>
    <dgm:pt modelId="{B212ED66-B1E9-46E7-8C18-35FA4D2C6420}" type="pres">
      <dgm:prSet presAssocID="{918152DC-9293-4283-ACE5-D5DDE6CE5A75}" presName="connTx" presStyleLbl="parChTrans1D3" presStyleIdx="2" presStyleCnt="5"/>
      <dgm:spPr/>
    </dgm:pt>
    <dgm:pt modelId="{A7F617B5-5302-4556-87A2-641EF52A2C07}" type="pres">
      <dgm:prSet presAssocID="{AD2D232C-C0A1-44A8-BB43-540602BE8EA0}" presName="root2" presStyleCnt="0"/>
      <dgm:spPr/>
    </dgm:pt>
    <dgm:pt modelId="{64E15B0B-0D2C-4FFA-AD24-FEEDB7E5F99C}" type="pres">
      <dgm:prSet presAssocID="{AD2D232C-C0A1-44A8-BB43-540602BE8EA0}" presName="LevelTwoTextNode" presStyleLbl="node3" presStyleIdx="2" presStyleCnt="5">
        <dgm:presLayoutVars>
          <dgm:chPref val="3"/>
        </dgm:presLayoutVars>
      </dgm:prSet>
      <dgm:spPr/>
    </dgm:pt>
    <dgm:pt modelId="{DC2D7AD8-E209-4A93-9F89-635D24DD1E26}" type="pres">
      <dgm:prSet presAssocID="{AD2D232C-C0A1-44A8-BB43-540602BE8EA0}" presName="level3hierChild" presStyleCnt="0"/>
      <dgm:spPr/>
    </dgm:pt>
    <dgm:pt modelId="{42C11FC2-33E8-417C-BA9E-8D0DF885E2D2}" type="pres">
      <dgm:prSet presAssocID="{3AA84A5E-2D9C-4105-9B61-A89E3ECC161B}" presName="conn2-1" presStyleLbl="parChTrans1D2" presStyleIdx="1" presStyleCnt="2"/>
      <dgm:spPr/>
    </dgm:pt>
    <dgm:pt modelId="{3DD6F8C6-B76D-42E7-8332-71CD2EB47BFD}" type="pres">
      <dgm:prSet presAssocID="{3AA84A5E-2D9C-4105-9B61-A89E3ECC161B}" presName="connTx" presStyleLbl="parChTrans1D2" presStyleIdx="1" presStyleCnt="2"/>
      <dgm:spPr/>
    </dgm:pt>
    <dgm:pt modelId="{14527DE8-E6A1-4DD9-94C4-C70E7620A911}" type="pres">
      <dgm:prSet presAssocID="{FFD5EA40-E824-49AD-B0A1-34A20E01FFCA}" presName="root2" presStyleCnt="0"/>
      <dgm:spPr/>
    </dgm:pt>
    <dgm:pt modelId="{0F2C1431-93C2-44F3-B418-25F91BD40C46}" type="pres">
      <dgm:prSet presAssocID="{FFD5EA40-E824-49AD-B0A1-34A20E01FFCA}" presName="LevelTwoTextNode" presStyleLbl="node2" presStyleIdx="1" presStyleCnt="2">
        <dgm:presLayoutVars>
          <dgm:chPref val="3"/>
        </dgm:presLayoutVars>
      </dgm:prSet>
      <dgm:spPr/>
    </dgm:pt>
    <dgm:pt modelId="{4C74E0FA-0B5D-4846-9531-79B0C87F45A4}" type="pres">
      <dgm:prSet presAssocID="{FFD5EA40-E824-49AD-B0A1-34A20E01FFCA}" presName="level3hierChild" presStyleCnt="0"/>
      <dgm:spPr/>
    </dgm:pt>
    <dgm:pt modelId="{473B4996-CC4F-4596-B2FA-1514E8A4572B}" type="pres">
      <dgm:prSet presAssocID="{9D6AD9A9-C98B-4C42-831F-E8E65DD2FD4C}" presName="conn2-1" presStyleLbl="parChTrans1D3" presStyleIdx="3" presStyleCnt="5"/>
      <dgm:spPr/>
    </dgm:pt>
    <dgm:pt modelId="{CA5E7F17-90BD-47A3-8AA2-AEB089270192}" type="pres">
      <dgm:prSet presAssocID="{9D6AD9A9-C98B-4C42-831F-E8E65DD2FD4C}" presName="connTx" presStyleLbl="parChTrans1D3" presStyleIdx="3" presStyleCnt="5"/>
      <dgm:spPr/>
    </dgm:pt>
    <dgm:pt modelId="{5C3249F6-403D-4C00-A91C-239DA5E96A2F}" type="pres">
      <dgm:prSet presAssocID="{34CD81CD-17C5-4504-AF8C-A3AE7AD113E1}" presName="root2" presStyleCnt="0"/>
      <dgm:spPr/>
    </dgm:pt>
    <dgm:pt modelId="{7B7FFDC0-E02A-4495-9301-5DEA3C4D9B16}" type="pres">
      <dgm:prSet presAssocID="{34CD81CD-17C5-4504-AF8C-A3AE7AD113E1}" presName="LevelTwoTextNode" presStyleLbl="node3" presStyleIdx="3" presStyleCnt="5">
        <dgm:presLayoutVars>
          <dgm:chPref val="3"/>
        </dgm:presLayoutVars>
      </dgm:prSet>
      <dgm:spPr/>
    </dgm:pt>
    <dgm:pt modelId="{9D045327-C387-41AE-BEB6-EEF56B2F88C5}" type="pres">
      <dgm:prSet presAssocID="{34CD81CD-17C5-4504-AF8C-A3AE7AD113E1}" presName="level3hierChild" presStyleCnt="0"/>
      <dgm:spPr/>
    </dgm:pt>
    <dgm:pt modelId="{7BD8BB99-7F1D-489A-A181-A8CE896563DE}" type="pres">
      <dgm:prSet presAssocID="{B81F091A-2A89-4760-8BCA-4ADE13BFD6B6}" presName="conn2-1" presStyleLbl="parChTrans1D3" presStyleIdx="4" presStyleCnt="5"/>
      <dgm:spPr/>
    </dgm:pt>
    <dgm:pt modelId="{963934B7-D0E2-4FEA-BFFC-21D0CA699ADF}" type="pres">
      <dgm:prSet presAssocID="{B81F091A-2A89-4760-8BCA-4ADE13BFD6B6}" presName="connTx" presStyleLbl="parChTrans1D3" presStyleIdx="4" presStyleCnt="5"/>
      <dgm:spPr/>
    </dgm:pt>
    <dgm:pt modelId="{7AAD3228-97C2-418F-BF3A-78B3F2BDE73D}" type="pres">
      <dgm:prSet presAssocID="{EEADD169-962A-4518-93AA-BCF83368297D}" presName="root2" presStyleCnt="0"/>
      <dgm:spPr/>
    </dgm:pt>
    <dgm:pt modelId="{7FE9B4CA-B9E7-4915-A280-45C4F2FCD8C8}" type="pres">
      <dgm:prSet presAssocID="{EEADD169-962A-4518-93AA-BCF83368297D}" presName="LevelTwoTextNode" presStyleLbl="node3" presStyleIdx="4" presStyleCnt="5">
        <dgm:presLayoutVars>
          <dgm:chPref val="3"/>
        </dgm:presLayoutVars>
      </dgm:prSet>
      <dgm:spPr/>
    </dgm:pt>
    <dgm:pt modelId="{CB25F4D8-6095-44AB-9D4C-74BE1D6233BF}" type="pres">
      <dgm:prSet presAssocID="{EEADD169-962A-4518-93AA-BCF83368297D}" presName="level3hierChild" presStyleCnt="0"/>
      <dgm:spPr/>
    </dgm:pt>
  </dgm:ptLst>
  <dgm:cxnLst>
    <dgm:cxn modelId="{D5895C1B-81AA-491A-B737-2FC76782683C}" type="presOf" srcId="{50FD48B0-BB4C-4AA2-8B0B-EA2B34E3AB4E}" destId="{FB59F213-7ACA-4487-BC44-1D677260CACB}" srcOrd="1" destOrd="0" presId="urn:microsoft.com/office/officeart/2005/8/layout/hierarchy2"/>
    <dgm:cxn modelId="{5C57611C-74A4-4685-B640-486608E499D3}" srcId="{EAD7F602-AEA7-48CE-AD7A-7ECB8BA6AB88}" destId="{FFD5EA40-E824-49AD-B0A1-34A20E01FFCA}" srcOrd="1" destOrd="0" parTransId="{3AA84A5E-2D9C-4105-9B61-A89E3ECC161B}" sibTransId="{291D00BD-B19F-4E7F-A444-1A5DF72727A8}"/>
    <dgm:cxn modelId="{0342CD1C-73C7-4D3B-B0D9-9BB2BA5732BE}" srcId="{FFD5EA40-E824-49AD-B0A1-34A20E01FFCA}" destId="{34CD81CD-17C5-4504-AF8C-A3AE7AD113E1}" srcOrd="0" destOrd="0" parTransId="{9D6AD9A9-C98B-4C42-831F-E8E65DD2FD4C}" sibTransId="{DCB33BFE-AC33-4097-8FD0-C6229B99648A}"/>
    <dgm:cxn modelId="{6B421D1E-9461-49B8-BA8E-113B01252652}" type="presOf" srcId="{9D6AD9A9-C98B-4C42-831F-E8E65DD2FD4C}" destId="{CA5E7F17-90BD-47A3-8AA2-AEB089270192}" srcOrd="1" destOrd="0" presId="urn:microsoft.com/office/officeart/2005/8/layout/hierarchy2"/>
    <dgm:cxn modelId="{48C4E930-E95B-4361-AFC0-EA7E4547D228}" type="presOf" srcId="{EEADD169-962A-4518-93AA-BCF83368297D}" destId="{7FE9B4CA-B9E7-4915-A280-45C4F2FCD8C8}" srcOrd="0" destOrd="0" presId="urn:microsoft.com/office/officeart/2005/8/layout/hierarchy2"/>
    <dgm:cxn modelId="{3CE6B131-8A2B-47EB-9915-EB3345C8755F}" srcId="{FFD5EA40-E824-49AD-B0A1-34A20E01FFCA}" destId="{EEADD169-962A-4518-93AA-BCF83368297D}" srcOrd="1" destOrd="0" parTransId="{B81F091A-2A89-4760-8BCA-4ADE13BFD6B6}" sibTransId="{F28978D2-03CA-448C-8977-34E2B4C2A350}"/>
    <dgm:cxn modelId="{8D03A73B-F73B-42A7-81AB-1CE29781F089}" type="presOf" srcId="{E53C9790-7743-4959-B264-82D62A62FE39}" destId="{6E09FF21-604C-4875-8C7F-6B138A17D8F9}" srcOrd="0" destOrd="0" presId="urn:microsoft.com/office/officeart/2005/8/layout/hierarchy2"/>
    <dgm:cxn modelId="{3FE0B85E-A712-4443-B2CE-BDE5BB9751FF}" type="presOf" srcId="{B81F091A-2A89-4760-8BCA-4ADE13BFD6B6}" destId="{963934B7-D0E2-4FEA-BFFC-21D0CA699ADF}" srcOrd="1" destOrd="0" presId="urn:microsoft.com/office/officeart/2005/8/layout/hierarchy2"/>
    <dgm:cxn modelId="{A3816B64-381B-45C4-B051-24815299D018}" type="presOf" srcId="{B81F091A-2A89-4760-8BCA-4ADE13BFD6B6}" destId="{7BD8BB99-7F1D-489A-A181-A8CE896563DE}" srcOrd="0" destOrd="0" presId="urn:microsoft.com/office/officeart/2005/8/layout/hierarchy2"/>
    <dgm:cxn modelId="{BB382F6F-34A2-43F2-ADEB-A7AAA8062F10}" type="presOf" srcId="{918152DC-9293-4283-ACE5-D5DDE6CE5A75}" destId="{B212ED66-B1E9-46E7-8C18-35FA4D2C6420}" srcOrd="1" destOrd="0" presId="urn:microsoft.com/office/officeart/2005/8/layout/hierarchy2"/>
    <dgm:cxn modelId="{5C7A8951-7514-41BC-AF0B-0E445FF79A2E}" type="presOf" srcId="{2AA5D945-DCCA-4DA6-AEB6-0EFFF713C3D9}" destId="{8C3BAC82-6E3E-4408-B243-4103391F9150}" srcOrd="1" destOrd="0" presId="urn:microsoft.com/office/officeart/2005/8/layout/hierarchy2"/>
    <dgm:cxn modelId="{7722B474-E424-483A-8BAF-ECC677CEF106}" srcId="{A3796035-9E92-4A3F-B735-B769288C66CA}" destId="{E53C9790-7743-4959-B264-82D62A62FE39}" srcOrd="1" destOrd="0" parTransId="{2AA5D945-DCCA-4DA6-AEB6-0EFFF713C3D9}" sibTransId="{65546878-0075-43C7-B922-21FBF18461AF}"/>
    <dgm:cxn modelId="{AF362D7C-A559-4666-B313-EE57EE3E891A}" type="presOf" srcId="{50FD48B0-BB4C-4AA2-8B0B-EA2B34E3AB4E}" destId="{C388C05F-A613-4740-B302-208D9949997F}" srcOrd="0" destOrd="0" presId="urn:microsoft.com/office/officeart/2005/8/layout/hierarchy2"/>
    <dgm:cxn modelId="{3BB5037D-F352-422D-9F97-B616A49ED0E9}" srcId="{A3796035-9E92-4A3F-B735-B769288C66CA}" destId="{AD2D232C-C0A1-44A8-BB43-540602BE8EA0}" srcOrd="2" destOrd="0" parTransId="{918152DC-9293-4283-ACE5-D5DDE6CE5A75}" sibTransId="{223F773C-85B4-4D2D-8E16-B812B205D7C5}"/>
    <dgm:cxn modelId="{B04D4485-EA09-4076-A3F9-0D2CA147E64B}" type="presOf" srcId="{AD2D232C-C0A1-44A8-BB43-540602BE8EA0}" destId="{64E15B0B-0D2C-4FFA-AD24-FEEDB7E5F99C}" srcOrd="0" destOrd="0" presId="urn:microsoft.com/office/officeart/2005/8/layout/hierarchy2"/>
    <dgm:cxn modelId="{39659999-7136-41F2-9CC7-A6FE262F518F}" type="presOf" srcId="{FFD5EA40-E824-49AD-B0A1-34A20E01FFCA}" destId="{0F2C1431-93C2-44F3-B418-25F91BD40C46}" srcOrd="0" destOrd="0" presId="urn:microsoft.com/office/officeart/2005/8/layout/hierarchy2"/>
    <dgm:cxn modelId="{A6E9F899-C0C1-43C2-AA2C-2124D1F63B89}" type="presOf" srcId="{3AA84A5E-2D9C-4105-9B61-A89E3ECC161B}" destId="{3DD6F8C6-B76D-42E7-8332-71CD2EB47BFD}" srcOrd="1" destOrd="0" presId="urn:microsoft.com/office/officeart/2005/8/layout/hierarchy2"/>
    <dgm:cxn modelId="{AB975FA0-F751-4DE2-9611-16071EA600D2}" type="presOf" srcId="{30F40F37-69F5-486C-8701-3B8D95ACFDAE}" destId="{CA5EE5FD-9798-47D0-AAC4-2721C836F948}" srcOrd="1" destOrd="0" presId="urn:microsoft.com/office/officeart/2005/8/layout/hierarchy2"/>
    <dgm:cxn modelId="{0B79FAA0-800C-4396-AD72-8A7150BCF6EF}" type="presOf" srcId="{E89CE978-09A5-460A-B508-D524E54A936C}" destId="{AB35E05F-6D6A-4BC5-BBEA-C62010AD119F}" srcOrd="0" destOrd="0" presId="urn:microsoft.com/office/officeart/2005/8/layout/hierarchy2"/>
    <dgm:cxn modelId="{27649FA2-4C53-43E4-A0A9-AC5BC8A74BC9}" type="presOf" srcId="{9D6AD9A9-C98B-4C42-831F-E8E65DD2FD4C}" destId="{473B4996-CC4F-4596-B2FA-1514E8A4572B}" srcOrd="0" destOrd="0" presId="urn:microsoft.com/office/officeart/2005/8/layout/hierarchy2"/>
    <dgm:cxn modelId="{92620CA5-ABB9-4EE7-A6A8-777F86EF85C8}" type="presOf" srcId="{EAD7F602-AEA7-48CE-AD7A-7ECB8BA6AB88}" destId="{3E577235-B83A-46A0-A537-23CA842E811F}" srcOrd="0" destOrd="0" presId="urn:microsoft.com/office/officeart/2005/8/layout/hierarchy2"/>
    <dgm:cxn modelId="{B6172BC8-6CCD-44F6-B4E1-BA6869B49038}" srcId="{BCE4CA2B-0DC1-406F-BB23-9A353B21BC2B}" destId="{EAD7F602-AEA7-48CE-AD7A-7ECB8BA6AB88}" srcOrd="0" destOrd="0" parTransId="{B646D651-B142-4705-B228-F3326A8A9F41}" sibTransId="{B9E86323-9DC8-4798-99A5-4757EBAD5A6B}"/>
    <dgm:cxn modelId="{F64F6FC8-C14E-4C29-A86E-53AA30A397F1}" srcId="{EAD7F602-AEA7-48CE-AD7A-7ECB8BA6AB88}" destId="{A3796035-9E92-4A3F-B735-B769288C66CA}" srcOrd="0" destOrd="0" parTransId="{50FD48B0-BB4C-4AA2-8B0B-EA2B34E3AB4E}" sibTransId="{CCCF99F0-BC3A-412D-8532-2162E1FFB377}"/>
    <dgm:cxn modelId="{F92533D4-4701-4029-9C55-AF6240425C2E}" type="presOf" srcId="{2AA5D945-DCCA-4DA6-AEB6-0EFFF713C3D9}" destId="{FC9AF84F-2BB0-49C7-8683-63D15CBD64E8}" srcOrd="0" destOrd="0" presId="urn:microsoft.com/office/officeart/2005/8/layout/hierarchy2"/>
    <dgm:cxn modelId="{FF036AE7-8681-43E7-879F-5C56571A0EC0}" type="presOf" srcId="{3AA84A5E-2D9C-4105-9B61-A89E3ECC161B}" destId="{42C11FC2-33E8-417C-BA9E-8D0DF885E2D2}" srcOrd="0" destOrd="0" presId="urn:microsoft.com/office/officeart/2005/8/layout/hierarchy2"/>
    <dgm:cxn modelId="{818E93E8-B844-4523-93C4-93956DA0263E}" srcId="{A3796035-9E92-4A3F-B735-B769288C66CA}" destId="{E89CE978-09A5-460A-B508-D524E54A936C}" srcOrd="0" destOrd="0" parTransId="{30F40F37-69F5-486C-8701-3B8D95ACFDAE}" sibTransId="{36878035-B228-4482-A652-D0276CA8F4CC}"/>
    <dgm:cxn modelId="{5054BAE8-F20D-4201-872C-C1933DF08B76}" type="presOf" srcId="{918152DC-9293-4283-ACE5-D5DDE6CE5A75}" destId="{0E5140EF-40B8-44C1-A931-4E4A47D1C52B}" srcOrd="0" destOrd="0" presId="urn:microsoft.com/office/officeart/2005/8/layout/hierarchy2"/>
    <dgm:cxn modelId="{941DD5F5-DCC7-4EE8-944E-49F112CB74AB}" type="presOf" srcId="{30F40F37-69F5-486C-8701-3B8D95ACFDAE}" destId="{FC4C1DB3-C18F-49DB-B79E-DAC044E67326}" srcOrd="0" destOrd="0" presId="urn:microsoft.com/office/officeart/2005/8/layout/hierarchy2"/>
    <dgm:cxn modelId="{B8CF3FF8-09CF-4F47-A56F-352D7F254E1C}" type="presOf" srcId="{A3796035-9E92-4A3F-B735-B769288C66CA}" destId="{7EB9011A-7FA3-406E-A9D1-B9E6C95A8437}" srcOrd="0" destOrd="0" presId="urn:microsoft.com/office/officeart/2005/8/layout/hierarchy2"/>
    <dgm:cxn modelId="{3D5F0FFC-5808-4EFA-A536-87EAF4E7D318}" type="presOf" srcId="{34CD81CD-17C5-4504-AF8C-A3AE7AD113E1}" destId="{7B7FFDC0-E02A-4495-9301-5DEA3C4D9B16}" srcOrd="0" destOrd="0" presId="urn:microsoft.com/office/officeart/2005/8/layout/hierarchy2"/>
    <dgm:cxn modelId="{21A010FD-C8CA-4189-9A61-3A72B07A55BE}" type="presOf" srcId="{BCE4CA2B-0DC1-406F-BB23-9A353B21BC2B}" destId="{C5C21126-ADB0-4E61-920A-DCF3E88E3029}" srcOrd="0" destOrd="0" presId="urn:microsoft.com/office/officeart/2005/8/layout/hierarchy2"/>
    <dgm:cxn modelId="{4352DF16-E902-4D65-8882-563A207E9399}" type="presParOf" srcId="{C5C21126-ADB0-4E61-920A-DCF3E88E3029}" destId="{25A04B29-33A0-4E1F-A8A7-CA3BF8F4D310}" srcOrd="0" destOrd="0" presId="urn:microsoft.com/office/officeart/2005/8/layout/hierarchy2"/>
    <dgm:cxn modelId="{3723C515-3029-4FC7-8E20-3B336A38E2DC}" type="presParOf" srcId="{25A04B29-33A0-4E1F-A8A7-CA3BF8F4D310}" destId="{3E577235-B83A-46A0-A537-23CA842E811F}" srcOrd="0" destOrd="0" presId="urn:microsoft.com/office/officeart/2005/8/layout/hierarchy2"/>
    <dgm:cxn modelId="{B864E2B2-7870-40E7-987F-518BB85EB416}" type="presParOf" srcId="{25A04B29-33A0-4E1F-A8A7-CA3BF8F4D310}" destId="{85E4B310-27FD-4084-9025-BF9CA7060643}" srcOrd="1" destOrd="0" presId="urn:microsoft.com/office/officeart/2005/8/layout/hierarchy2"/>
    <dgm:cxn modelId="{FCADC835-965F-492C-B544-416F747E127B}" type="presParOf" srcId="{85E4B310-27FD-4084-9025-BF9CA7060643}" destId="{C388C05F-A613-4740-B302-208D9949997F}" srcOrd="0" destOrd="0" presId="urn:microsoft.com/office/officeart/2005/8/layout/hierarchy2"/>
    <dgm:cxn modelId="{749133BB-1D01-4283-818B-ACA8F9699B7F}" type="presParOf" srcId="{C388C05F-A613-4740-B302-208D9949997F}" destId="{FB59F213-7ACA-4487-BC44-1D677260CACB}" srcOrd="0" destOrd="0" presId="urn:microsoft.com/office/officeart/2005/8/layout/hierarchy2"/>
    <dgm:cxn modelId="{97CCDF6A-BC2E-411D-AD95-3F30351A38E9}" type="presParOf" srcId="{85E4B310-27FD-4084-9025-BF9CA7060643}" destId="{A8995F52-71C4-4E6E-9058-5234531198CA}" srcOrd="1" destOrd="0" presId="urn:microsoft.com/office/officeart/2005/8/layout/hierarchy2"/>
    <dgm:cxn modelId="{5AE57BDC-6C14-4A27-AFE3-FC27D03C412D}" type="presParOf" srcId="{A8995F52-71C4-4E6E-9058-5234531198CA}" destId="{7EB9011A-7FA3-406E-A9D1-B9E6C95A8437}" srcOrd="0" destOrd="0" presId="urn:microsoft.com/office/officeart/2005/8/layout/hierarchy2"/>
    <dgm:cxn modelId="{A15D2FAE-D181-4094-82B3-B5F3081B9599}" type="presParOf" srcId="{A8995F52-71C4-4E6E-9058-5234531198CA}" destId="{4503C397-60C2-4736-B0B7-7A447C0C43BE}" srcOrd="1" destOrd="0" presId="urn:microsoft.com/office/officeart/2005/8/layout/hierarchy2"/>
    <dgm:cxn modelId="{33F2F1B0-B7B7-42C6-8EFD-D0D8F059052B}" type="presParOf" srcId="{4503C397-60C2-4736-B0B7-7A447C0C43BE}" destId="{FC4C1DB3-C18F-49DB-B79E-DAC044E67326}" srcOrd="0" destOrd="0" presId="urn:microsoft.com/office/officeart/2005/8/layout/hierarchy2"/>
    <dgm:cxn modelId="{0A5DC3B0-DE2A-4986-89F9-27EA12D70C8D}" type="presParOf" srcId="{FC4C1DB3-C18F-49DB-B79E-DAC044E67326}" destId="{CA5EE5FD-9798-47D0-AAC4-2721C836F948}" srcOrd="0" destOrd="0" presId="urn:microsoft.com/office/officeart/2005/8/layout/hierarchy2"/>
    <dgm:cxn modelId="{3DE614B8-5E67-497E-9E2E-5480C6D26116}" type="presParOf" srcId="{4503C397-60C2-4736-B0B7-7A447C0C43BE}" destId="{8250D5C6-000A-4FE8-9318-13D37FD52C1A}" srcOrd="1" destOrd="0" presId="urn:microsoft.com/office/officeart/2005/8/layout/hierarchy2"/>
    <dgm:cxn modelId="{88459CDB-A739-46CF-BCA4-01B46789BDC8}" type="presParOf" srcId="{8250D5C6-000A-4FE8-9318-13D37FD52C1A}" destId="{AB35E05F-6D6A-4BC5-BBEA-C62010AD119F}" srcOrd="0" destOrd="0" presId="urn:microsoft.com/office/officeart/2005/8/layout/hierarchy2"/>
    <dgm:cxn modelId="{B214C394-EAC7-420E-86E6-404CC4C05A9B}" type="presParOf" srcId="{8250D5C6-000A-4FE8-9318-13D37FD52C1A}" destId="{E445D4CB-D149-457F-8D55-E2944F97BE63}" srcOrd="1" destOrd="0" presId="urn:microsoft.com/office/officeart/2005/8/layout/hierarchy2"/>
    <dgm:cxn modelId="{2EB5775E-0582-4FC1-A6FF-F10A33FFCD46}" type="presParOf" srcId="{4503C397-60C2-4736-B0B7-7A447C0C43BE}" destId="{FC9AF84F-2BB0-49C7-8683-63D15CBD64E8}" srcOrd="2" destOrd="0" presId="urn:microsoft.com/office/officeart/2005/8/layout/hierarchy2"/>
    <dgm:cxn modelId="{D68C1720-8BB9-4080-8F86-5ECB10240EAD}" type="presParOf" srcId="{FC9AF84F-2BB0-49C7-8683-63D15CBD64E8}" destId="{8C3BAC82-6E3E-4408-B243-4103391F9150}" srcOrd="0" destOrd="0" presId="urn:microsoft.com/office/officeart/2005/8/layout/hierarchy2"/>
    <dgm:cxn modelId="{D138207C-EA19-4876-9C35-E170D729FEEC}" type="presParOf" srcId="{4503C397-60C2-4736-B0B7-7A447C0C43BE}" destId="{83EF1721-5111-4B17-B5A4-2747AB6A1A43}" srcOrd="3" destOrd="0" presId="urn:microsoft.com/office/officeart/2005/8/layout/hierarchy2"/>
    <dgm:cxn modelId="{C2F77319-AC92-49F2-84EB-544245C1373D}" type="presParOf" srcId="{83EF1721-5111-4B17-B5A4-2747AB6A1A43}" destId="{6E09FF21-604C-4875-8C7F-6B138A17D8F9}" srcOrd="0" destOrd="0" presId="urn:microsoft.com/office/officeart/2005/8/layout/hierarchy2"/>
    <dgm:cxn modelId="{3F2F9D3C-1733-45ED-8E99-E006FCF13282}" type="presParOf" srcId="{83EF1721-5111-4B17-B5A4-2747AB6A1A43}" destId="{910210CF-3D0C-44BF-94F8-89B599387FC1}" srcOrd="1" destOrd="0" presId="urn:microsoft.com/office/officeart/2005/8/layout/hierarchy2"/>
    <dgm:cxn modelId="{8C27EFF9-C8E9-4655-8629-3B2F9247B484}" type="presParOf" srcId="{4503C397-60C2-4736-B0B7-7A447C0C43BE}" destId="{0E5140EF-40B8-44C1-A931-4E4A47D1C52B}" srcOrd="4" destOrd="0" presId="urn:microsoft.com/office/officeart/2005/8/layout/hierarchy2"/>
    <dgm:cxn modelId="{522C6050-209E-482D-8D35-754CE735353B}" type="presParOf" srcId="{0E5140EF-40B8-44C1-A931-4E4A47D1C52B}" destId="{B212ED66-B1E9-46E7-8C18-35FA4D2C6420}" srcOrd="0" destOrd="0" presId="urn:microsoft.com/office/officeart/2005/8/layout/hierarchy2"/>
    <dgm:cxn modelId="{7EF7A5E4-A4DB-4B24-BE9B-B7DBDA6B7970}" type="presParOf" srcId="{4503C397-60C2-4736-B0B7-7A447C0C43BE}" destId="{A7F617B5-5302-4556-87A2-641EF52A2C07}" srcOrd="5" destOrd="0" presId="urn:microsoft.com/office/officeart/2005/8/layout/hierarchy2"/>
    <dgm:cxn modelId="{FD02A6F0-AE8F-44CE-A5FF-6F8AA6351190}" type="presParOf" srcId="{A7F617B5-5302-4556-87A2-641EF52A2C07}" destId="{64E15B0B-0D2C-4FFA-AD24-FEEDB7E5F99C}" srcOrd="0" destOrd="0" presId="urn:microsoft.com/office/officeart/2005/8/layout/hierarchy2"/>
    <dgm:cxn modelId="{85E89998-EBC5-4105-A029-76C0A66055E4}" type="presParOf" srcId="{A7F617B5-5302-4556-87A2-641EF52A2C07}" destId="{DC2D7AD8-E209-4A93-9F89-635D24DD1E26}" srcOrd="1" destOrd="0" presId="urn:microsoft.com/office/officeart/2005/8/layout/hierarchy2"/>
    <dgm:cxn modelId="{A23AAF11-C7CF-4B57-8A47-8D8B52520765}" type="presParOf" srcId="{85E4B310-27FD-4084-9025-BF9CA7060643}" destId="{42C11FC2-33E8-417C-BA9E-8D0DF885E2D2}" srcOrd="2" destOrd="0" presId="urn:microsoft.com/office/officeart/2005/8/layout/hierarchy2"/>
    <dgm:cxn modelId="{1876E837-C089-4E45-BF0A-D20D7F3D6B5B}" type="presParOf" srcId="{42C11FC2-33E8-417C-BA9E-8D0DF885E2D2}" destId="{3DD6F8C6-B76D-42E7-8332-71CD2EB47BFD}" srcOrd="0" destOrd="0" presId="urn:microsoft.com/office/officeart/2005/8/layout/hierarchy2"/>
    <dgm:cxn modelId="{7EBC2C86-B37A-448B-98E1-EBAB395F0F4A}" type="presParOf" srcId="{85E4B310-27FD-4084-9025-BF9CA7060643}" destId="{14527DE8-E6A1-4DD9-94C4-C70E7620A911}" srcOrd="3" destOrd="0" presId="urn:microsoft.com/office/officeart/2005/8/layout/hierarchy2"/>
    <dgm:cxn modelId="{18875289-B3CC-41D8-B315-3C38DC81D76A}" type="presParOf" srcId="{14527DE8-E6A1-4DD9-94C4-C70E7620A911}" destId="{0F2C1431-93C2-44F3-B418-25F91BD40C46}" srcOrd="0" destOrd="0" presId="urn:microsoft.com/office/officeart/2005/8/layout/hierarchy2"/>
    <dgm:cxn modelId="{A9D956DC-1006-44A2-B7EF-A1CDCB62FCBF}" type="presParOf" srcId="{14527DE8-E6A1-4DD9-94C4-C70E7620A911}" destId="{4C74E0FA-0B5D-4846-9531-79B0C87F45A4}" srcOrd="1" destOrd="0" presId="urn:microsoft.com/office/officeart/2005/8/layout/hierarchy2"/>
    <dgm:cxn modelId="{CDE445FF-EBC9-447C-B18B-7044824AADD0}" type="presParOf" srcId="{4C74E0FA-0B5D-4846-9531-79B0C87F45A4}" destId="{473B4996-CC4F-4596-B2FA-1514E8A4572B}" srcOrd="0" destOrd="0" presId="urn:microsoft.com/office/officeart/2005/8/layout/hierarchy2"/>
    <dgm:cxn modelId="{366872BD-BBCA-4D54-B7AE-B0DF852E7C44}" type="presParOf" srcId="{473B4996-CC4F-4596-B2FA-1514E8A4572B}" destId="{CA5E7F17-90BD-47A3-8AA2-AEB089270192}" srcOrd="0" destOrd="0" presId="urn:microsoft.com/office/officeart/2005/8/layout/hierarchy2"/>
    <dgm:cxn modelId="{87E9B136-E7CE-4BB4-B139-E20E99826D1C}" type="presParOf" srcId="{4C74E0FA-0B5D-4846-9531-79B0C87F45A4}" destId="{5C3249F6-403D-4C00-A91C-239DA5E96A2F}" srcOrd="1" destOrd="0" presId="urn:microsoft.com/office/officeart/2005/8/layout/hierarchy2"/>
    <dgm:cxn modelId="{82EFE608-4CFB-4092-95E9-6E773B535447}" type="presParOf" srcId="{5C3249F6-403D-4C00-A91C-239DA5E96A2F}" destId="{7B7FFDC0-E02A-4495-9301-5DEA3C4D9B16}" srcOrd="0" destOrd="0" presId="urn:microsoft.com/office/officeart/2005/8/layout/hierarchy2"/>
    <dgm:cxn modelId="{39BFDB13-2CEC-4F1E-9923-4897F1A56EBA}" type="presParOf" srcId="{5C3249F6-403D-4C00-A91C-239DA5E96A2F}" destId="{9D045327-C387-41AE-BEB6-EEF56B2F88C5}" srcOrd="1" destOrd="0" presId="urn:microsoft.com/office/officeart/2005/8/layout/hierarchy2"/>
    <dgm:cxn modelId="{5D14B039-A0DD-49D8-B3F2-33E957F7C7BC}" type="presParOf" srcId="{4C74E0FA-0B5D-4846-9531-79B0C87F45A4}" destId="{7BD8BB99-7F1D-489A-A181-A8CE896563DE}" srcOrd="2" destOrd="0" presId="urn:microsoft.com/office/officeart/2005/8/layout/hierarchy2"/>
    <dgm:cxn modelId="{73A32499-19F3-4C73-A21B-188E2B75D8C3}" type="presParOf" srcId="{7BD8BB99-7F1D-489A-A181-A8CE896563DE}" destId="{963934B7-D0E2-4FEA-BFFC-21D0CA699ADF}" srcOrd="0" destOrd="0" presId="urn:microsoft.com/office/officeart/2005/8/layout/hierarchy2"/>
    <dgm:cxn modelId="{BE6F91AE-3876-4A97-BB57-2A2242C685AC}" type="presParOf" srcId="{4C74E0FA-0B5D-4846-9531-79B0C87F45A4}" destId="{7AAD3228-97C2-418F-BF3A-78B3F2BDE73D}" srcOrd="3" destOrd="0" presId="urn:microsoft.com/office/officeart/2005/8/layout/hierarchy2"/>
    <dgm:cxn modelId="{2E37DFE3-3AF2-420F-BE4E-D27ABFED7DC0}" type="presParOf" srcId="{7AAD3228-97C2-418F-BF3A-78B3F2BDE73D}" destId="{7FE9B4CA-B9E7-4915-A280-45C4F2FCD8C8}" srcOrd="0" destOrd="0" presId="urn:microsoft.com/office/officeart/2005/8/layout/hierarchy2"/>
    <dgm:cxn modelId="{82CF2D13-444D-4ACD-84DA-5E2AF60616A9}" type="presParOf" srcId="{7AAD3228-97C2-418F-BF3A-78B3F2BDE73D}" destId="{CB25F4D8-6095-44AB-9D4C-74BE1D6233BF}"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0D1C4-D3C1-4B9B-BC8F-4D930CFC432C}">
      <dsp:nvSpPr>
        <dsp:cNvPr id="0" name=""/>
        <dsp:cNvSpPr/>
      </dsp:nvSpPr>
      <dsp:spPr>
        <a:xfrm>
          <a:off x="865269" y="599510"/>
          <a:ext cx="3167231" cy="3167231"/>
        </a:xfrm>
        <a:prstGeom prst="blockArc">
          <a:avLst>
            <a:gd name="adj1" fmla="val 19999"/>
            <a:gd name="adj2" fmla="val 10819999"/>
            <a:gd name="adj3" fmla="val 45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27CF08-F56C-44DA-8E76-7FBDDB2F1FD1}">
      <dsp:nvSpPr>
        <dsp:cNvPr id="0" name=""/>
        <dsp:cNvSpPr/>
      </dsp:nvSpPr>
      <dsp:spPr>
        <a:xfrm>
          <a:off x="865269" y="599510"/>
          <a:ext cx="3167231" cy="3167231"/>
        </a:xfrm>
        <a:prstGeom prst="blockArc">
          <a:avLst>
            <a:gd name="adj1" fmla="val 10819999"/>
            <a:gd name="adj2" fmla="val 19999"/>
            <a:gd name="adj3" fmla="val 45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472F81-B786-49A1-990B-5FE3FAD65D70}">
      <dsp:nvSpPr>
        <dsp:cNvPr id="0" name=""/>
        <dsp:cNvSpPr/>
      </dsp:nvSpPr>
      <dsp:spPr>
        <a:xfrm>
          <a:off x="1803634" y="1477666"/>
          <a:ext cx="1281647" cy="13437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kern="1200" noProof="0" dirty="0">
              <a:solidFill>
                <a:schemeClr val="bg1"/>
              </a:solidFill>
            </a:rPr>
            <a:t>Mediating strategies</a:t>
          </a:r>
        </a:p>
      </dsp:txBody>
      <dsp:txXfrm>
        <a:off x="1991327" y="1674461"/>
        <a:ext cx="906261" cy="950208"/>
      </dsp:txXfrm>
    </dsp:sp>
    <dsp:sp modelId="{836712A0-341E-47D5-86F9-395C29ABD5A4}">
      <dsp:nvSpPr>
        <dsp:cNvPr id="0" name=""/>
        <dsp:cNvSpPr/>
      </dsp:nvSpPr>
      <dsp:spPr>
        <a:xfrm>
          <a:off x="118554" y="1418689"/>
          <a:ext cx="1565591" cy="15108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noProof="0" dirty="0"/>
            <a:t>Strategies to explain a new concept</a:t>
          </a:r>
        </a:p>
      </dsp:txBody>
      <dsp:txXfrm>
        <a:off x="347829" y="1639951"/>
        <a:ext cx="1107041" cy="1068345"/>
      </dsp:txXfrm>
    </dsp:sp>
    <dsp:sp modelId="{DB94E36F-0108-449F-A4CA-0C89435ED6D9}">
      <dsp:nvSpPr>
        <dsp:cNvPr id="0" name=""/>
        <dsp:cNvSpPr/>
      </dsp:nvSpPr>
      <dsp:spPr>
        <a:xfrm>
          <a:off x="3263314" y="1443069"/>
          <a:ext cx="1466211" cy="14981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noProof="0" dirty="0"/>
            <a:t>Strategies to simplify a text</a:t>
          </a:r>
        </a:p>
      </dsp:txBody>
      <dsp:txXfrm>
        <a:off x="3478036" y="1662464"/>
        <a:ext cx="1036767" cy="1059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77235-B83A-46A0-A537-23CA842E811F}">
      <dsp:nvSpPr>
        <dsp:cNvPr id="0" name=""/>
        <dsp:cNvSpPr/>
      </dsp:nvSpPr>
      <dsp:spPr>
        <a:xfrm>
          <a:off x="2440467" y="1938174"/>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Mediation strategies</a:t>
          </a:r>
        </a:p>
      </dsp:txBody>
      <dsp:txXfrm>
        <a:off x="2462392" y="1960099"/>
        <a:ext cx="1453306" cy="704728"/>
      </dsp:txXfrm>
    </dsp:sp>
    <dsp:sp modelId="{C388C05F-A613-4740-B302-208D9949997F}">
      <dsp:nvSpPr>
        <dsp:cNvPr id="0" name=""/>
        <dsp:cNvSpPr/>
      </dsp:nvSpPr>
      <dsp:spPr>
        <a:xfrm rot="17945813">
          <a:off x="3621305" y="1758361"/>
          <a:ext cx="1231497" cy="32124"/>
        </a:xfrm>
        <a:custGeom>
          <a:avLst/>
          <a:gdLst/>
          <a:ahLst/>
          <a:cxnLst/>
          <a:rect l="0" t="0" r="0" b="0"/>
          <a:pathLst>
            <a:path>
              <a:moveTo>
                <a:pt x="0" y="16062"/>
              </a:moveTo>
              <a:lnTo>
                <a:pt x="1231497" y="1606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4206267" y="1743635"/>
        <a:ext cx="61574" cy="61574"/>
      </dsp:txXfrm>
    </dsp:sp>
    <dsp:sp modelId="{7EB9011A-7FA3-406E-A9D1-B9E6C95A8437}">
      <dsp:nvSpPr>
        <dsp:cNvPr id="0" name=""/>
        <dsp:cNvSpPr/>
      </dsp:nvSpPr>
      <dsp:spPr>
        <a:xfrm>
          <a:off x="4536485" y="862093"/>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Strategies to explain a new concept</a:t>
          </a:r>
        </a:p>
      </dsp:txBody>
      <dsp:txXfrm>
        <a:off x="4558410" y="884018"/>
        <a:ext cx="1453306" cy="704728"/>
      </dsp:txXfrm>
    </dsp:sp>
    <dsp:sp modelId="{FC4C1DB3-C18F-49DB-B79E-DAC044E67326}">
      <dsp:nvSpPr>
        <dsp:cNvPr id="0" name=""/>
        <dsp:cNvSpPr/>
      </dsp:nvSpPr>
      <dsp:spPr>
        <a:xfrm rot="18289469">
          <a:off x="5808734" y="789888"/>
          <a:ext cx="1048677" cy="32124"/>
        </a:xfrm>
        <a:custGeom>
          <a:avLst/>
          <a:gdLst/>
          <a:ahLst/>
          <a:cxnLst/>
          <a:rect l="0" t="0" r="0" b="0"/>
          <a:pathLst>
            <a:path>
              <a:moveTo>
                <a:pt x="0" y="16062"/>
              </a:moveTo>
              <a:lnTo>
                <a:pt x="1048677"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06856" y="779733"/>
        <a:ext cx="52433" cy="52433"/>
      </dsp:txXfrm>
    </dsp:sp>
    <dsp:sp modelId="{AB35E05F-6D6A-4BC5-BBEA-C62010AD119F}">
      <dsp:nvSpPr>
        <dsp:cNvPr id="0" name=""/>
        <dsp:cNvSpPr/>
      </dsp:nvSpPr>
      <dsp:spPr>
        <a:xfrm>
          <a:off x="6632504" y="1228"/>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Linking to previous knowledge</a:t>
          </a:r>
        </a:p>
      </dsp:txBody>
      <dsp:txXfrm>
        <a:off x="6654429" y="23153"/>
        <a:ext cx="1453306" cy="704728"/>
      </dsp:txXfrm>
    </dsp:sp>
    <dsp:sp modelId="{FC9AF84F-2BB0-49C7-8683-63D15CBD64E8}">
      <dsp:nvSpPr>
        <dsp:cNvPr id="0" name=""/>
        <dsp:cNvSpPr/>
      </dsp:nvSpPr>
      <dsp:spPr>
        <a:xfrm>
          <a:off x="6033642" y="1220320"/>
          <a:ext cx="598862" cy="32124"/>
        </a:xfrm>
        <a:custGeom>
          <a:avLst/>
          <a:gdLst/>
          <a:ahLst/>
          <a:cxnLst/>
          <a:rect l="0" t="0" r="0" b="0"/>
          <a:pathLst>
            <a:path>
              <a:moveTo>
                <a:pt x="0" y="16062"/>
              </a:moveTo>
              <a:lnTo>
                <a:pt x="598862"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18101" y="1221411"/>
        <a:ext cx="29943" cy="29943"/>
      </dsp:txXfrm>
    </dsp:sp>
    <dsp:sp modelId="{6E09FF21-604C-4875-8C7F-6B138A17D8F9}">
      <dsp:nvSpPr>
        <dsp:cNvPr id="0" name=""/>
        <dsp:cNvSpPr/>
      </dsp:nvSpPr>
      <dsp:spPr>
        <a:xfrm>
          <a:off x="6632504" y="862093"/>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Breaking down complicated information</a:t>
          </a:r>
        </a:p>
      </dsp:txBody>
      <dsp:txXfrm>
        <a:off x="6654429" y="884018"/>
        <a:ext cx="1453306" cy="704728"/>
      </dsp:txXfrm>
    </dsp:sp>
    <dsp:sp modelId="{0E5140EF-40B8-44C1-A931-4E4A47D1C52B}">
      <dsp:nvSpPr>
        <dsp:cNvPr id="0" name=""/>
        <dsp:cNvSpPr/>
      </dsp:nvSpPr>
      <dsp:spPr>
        <a:xfrm rot="3310531">
          <a:off x="5808734" y="1650753"/>
          <a:ext cx="1048677" cy="32124"/>
        </a:xfrm>
        <a:custGeom>
          <a:avLst/>
          <a:gdLst/>
          <a:ahLst/>
          <a:cxnLst/>
          <a:rect l="0" t="0" r="0" b="0"/>
          <a:pathLst>
            <a:path>
              <a:moveTo>
                <a:pt x="0" y="16062"/>
              </a:moveTo>
              <a:lnTo>
                <a:pt x="1048677"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06856" y="1640598"/>
        <a:ext cx="52433" cy="52433"/>
      </dsp:txXfrm>
    </dsp:sp>
    <dsp:sp modelId="{64E15B0B-0D2C-4FFA-AD24-FEEDB7E5F99C}">
      <dsp:nvSpPr>
        <dsp:cNvPr id="0" name=""/>
        <dsp:cNvSpPr/>
      </dsp:nvSpPr>
      <dsp:spPr>
        <a:xfrm>
          <a:off x="6632504" y="1722958"/>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Adapting language</a:t>
          </a:r>
        </a:p>
      </dsp:txBody>
      <dsp:txXfrm>
        <a:off x="6654429" y="1744883"/>
        <a:ext cx="1453306" cy="704728"/>
      </dsp:txXfrm>
    </dsp:sp>
    <dsp:sp modelId="{42C11FC2-33E8-417C-BA9E-8D0DF885E2D2}">
      <dsp:nvSpPr>
        <dsp:cNvPr id="0" name=""/>
        <dsp:cNvSpPr/>
      </dsp:nvSpPr>
      <dsp:spPr>
        <a:xfrm rot="3654187">
          <a:off x="3621305" y="2834442"/>
          <a:ext cx="1231497" cy="32124"/>
        </a:xfrm>
        <a:custGeom>
          <a:avLst/>
          <a:gdLst/>
          <a:ahLst/>
          <a:cxnLst/>
          <a:rect l="0" t="0" r="0" b="0"/>
          <a:pathLst>
            <a:path>
              <a:moveTo>
                <a:pt x="0" y="16062"/>
              </a:moveTo>
              <a:lnTo>
                <a:pt x="1231497" y="1606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4206267" y="2819716"/>
        <a:ext cx="61574" cy="61574"/>
      </dsp:txXfrm>
    </dsp:sp>
    <dsp:sp modelId="{0F2C1431-93C2-44F3-B418-25F91BD40C46}">
      <dsp:nvSpPr>
        <dsp:cNvPr id="0" name=""/>
        <dsp:cNvSpPr/>
      </dsp:nvSpPr>
      <dsp:spPr>
        <a:xfrm>
          <a:off x="4536485" y="3014255"/>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Strategies to simplify a text</a:t>
          </a:r>
        </a:p>
      </dsp:txBody>
      <dsp:txXfrm>
        <a:off x="4558410" y="3036180"/>
        <a:ext cx="1453306" cy="704728"/>
      </dsp:txXfrm>
    </dsp:sp>
    <dsp:sp modelId="{473B4996-CC4F-4596-B2FA-1514E8A4572B}">
      <dsp:nvSpPr>
        <dsp:cNvPr id="0" name=""/>
        <dsp:cNvSpPr/>
      </dsp:nvSpPr>
      <dsp:spPr>
        <a:xfrm rot="19457599">
          <a:off x="5964322" y="3157266"/>
          <a:ext cx="737501" cy="32124"/>
        </a:xfrm>
        <a:custGeom>
          <a:avLst/>
          <a:gdLst/>
          <a:ahLst/>
          <a:cxnLst/>
          <a:rect l="0" t="0" r="0" b="0"/>
          <a:pathLst>
            <a:path>
              <a:moveTo>
                <a:pt x="0" y="16062"/>
              </a:moveTo>
              <a:lnTo>
                <a:pt x="737501"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14635" y="3154890"/>
        <a:ext cx="36875" cy="36875"/>
      </dsp:txXfrm>
    </dsp:sp>
    <dsp:sp modelId="{7B7FFDC0-E02A-4495-9301-5DEA3C4D9B16}">
      <dsp:nvSpPr>
        <dsp:cNvPr id="0" name=""/>
        <dsp:cNvSpPr/>
      </dsp:nvSpPr>
      <dsp:spPr>
        <a:xfrm>
          <a:off x="6632504" y="2583823"/>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Amplifying a dense text</a:t>
          </a:r>
        </a:p>
      </dsp:txBody>
      <dsp:txXfrm>
        <a:off x="6654429" y="2605748"/>
        <a:ext cx="1453306" cy="704728"/>
      </dsp:txXfrm>
    </dsp:sp>
    <dsp:sp modelId="{7BD8BB99-7F1D-489A-A181-A8CE896563DE}">
      <dsp:nvSpPr>
        <dsp:cNvPr id="0" name=""/>
        <dsp:cNvSpPr/>
      </dsp:nvSpPr>
      <dsp:spPr>
        <a:xfrm rot="2142401">
          <a:off x="5964322" y="3587698"/>
          <a:ext cx="737501" cy="32124"/>
        </a:xfrm>
        <a:custGeom>
          <a:avLst/>
          <a:gdLst/>
          <a:ahLst/>
          <a:cxnLst/>
          <a:rect l="0" t="0" r="0" b="0"/>
          <a:pathLst>
            <a:path>
              <a:moveTo>
                <a:pt x="0" y="16062"/>
              </a:moveTo>
              <a:lnTo>
                <a:pt x="737501"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14635" y="3585323"/>
        <a:ext cx="36875" cy="36875"/>
      </dsp:txXfrm>
    </dsp:sp>
    <dsp:sp modelId="{7FE9B4CA-B9E7-4915-A280-45C4F2FCD8C8}">
      <dsp:nvSpPr>
        <dsp:cNvPr id="0" name=""/>
        <dsp:cNvSpPr/>
      </dsp:nvSpPr>
      <dsp:spPr>
        <a:xfrm>
          <a:off x="6632504" y="3444688"/>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Streamlining a text</a:t>
          </a:r>
        </a:p>
      </dsp:txBody>
      <dsp:txXfrm>
        <a:off x="6654429" y="3466613"/>
        <a:ext cx="1453306" cy="70472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7976"/>
          </a:xfrm>
          <a:prstGeom prst="rect">
            <a:avLst/>
          </a:prstGeom>
        </p:spPr>
        <p:txBody>
          <a:bodyPr vert="horz" lIns="91440" tIns="45720" rIns="91440" bIns="45720" rtlCol="0"/>
          <a:lstStyle>
            <a:lvl1pPr algn="r">
              <a:defRPr sz="1200"/>
            </a:lvl1pPr>
          </a:lstStyle>
          <a:p>
            <a:fld id="{409F75E8-3157-40D1-91A7-89E5ECBAD759}" type="datetimeFigureOut">
              <a:rPr lang="en-GB" smtClean="0"/>
              <a:t>27/06/2024</a:t>
            </a:fld>
            <a:endParaRPr lang="en-GB"/>
          </a:p>
        </p:txBody>
      </p:sp>
      <p:sp>
        <p:nvSpPr>
          <p:cNvPr id="4" name="Footer Placeholder 3"/>
          <p:cNvSpPr>
            <a:spLocks noGrp="1"/>
          </p:cNvSpPr>
          <p:nvPr>
            <p:ph type="ftr" sz="quarter" idx="2"/>
          </p:nvPr>
        </p:nvSpPr>
        <p:spPr>
          <a:xfrm>
            <a:off x="0" y="9427076"/>
            <a:ext cx="2945659" cy="4979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7076"/>
            <a:ext cx="2945659" cy="497975"/>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7829C623-DA96-44C8-AE75-8E5210F0FF01}" type="datetimeFigureOut">
              <a:rPr lang="de-AT" smtClean="0"/>
              <a:t>27.06.2024</a:t>
            </a:fld>
            <a:endParaRPr lang="de-AT"/>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journals.pan.pl/dlibra"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www.elsevier.com/open-access/open-access-journals" TargetMode="External"/><Relationship Id="rId4" Type="http://schemas.openxmlformats.org/officeDocument/2006/relationships/hyperlink" Target="https://www.springer.com/gp"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section “Introduction to mediation”, we looked at the definition of mediation strategies and the different categories of mediation strategies described in the CEFR Companion Volume. In this section, we will focus on descriptors of mediation strategies and how they can be used to develop a classroom activity. We shall do this in connection with a classroom task: Presenting the latest research in the field of studies. You might find it useful if you download this activity from part 1.4 of this section and read through it before you watch the video. The focus of this video will be on how to use the scales of Mediation Strategies to help design a purposeful communicative language activity and how to help the students achieve the goal of the activity in the most effective way. </a:t>
            </a:r>
          </a:p>
          <a:p>
            <a:endParaRPr lang="en-GB" dirty="0"/>
          </a:p>
          <a:p>
            <a:r>
              <a:rPr lang="en-GB" dirty="0"/>
              <a:t>I will start by reviewing the definition of mediation strategies presented in the CEFR Companion Volume. Then I will briefly go through the categories of mediation strategies. Finally,  I will show how descriptors of mediation strategies can be used to structure the description of a classroom task and give guidelines to students on how to transfer information from an academic text to an academic presentation so that they can successfully present research results.</a:t>
            </a:r>
          </a:p>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679768" y="4776431"/>
            <a:ext cx="5438140" cy="1606952"/>
          </a:xfrm>
        </p:spPr>
        <p:txBody>
          <a:bodyPr/>
          <a:lstStyle/>
          <a:p>
            <a:r>
              <a:rPr lang="en-GB" dirty="0"/>
              <a:t>As regards Strategies to simplify a text the relevant descriptors in the scale of Amplifying a dense text at the C1 level are:</a:t>
            </a:r>
          </a:p>
          <a:p>
            <a:r>
              <a:rPr lang="en-GB" dirty="0"/>
              <a:t>•Can make complex, challenging content more accessible by explaining difficult aspects more explicitly and adding helpful detail.</a:t>
            </a:r>
          </a:p>
          <a:p>
            <a:r>
              <a:rPr lang="en-GB" dirty="0"/>
              <a:t>•Can make the main points contained in a complex text more accessible to the target audience by adding redundancy, explaining, and modifying style and register.</a:t>
            </a:r>
          </a:p>
          <a:p>
            <a:endParaRPr lang="en-US" dirty="0"/>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10</a:t>
            </a:fld>
            <a:endParaRPr lang="de-AT"/>
          </a:p>
        </p:txBody>
      </p:sp>
    </p:spTree>
    <p:extLst>
      <p:ext uri="{BB962C8B-B14F-4D97-AF65-F5344CB8AC3E}">
        <p14:creationId xmlns:p14="http://schemas.microsoft.com/office/powerpoint/2010/main" val="2020040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a:t>The last descriptor selected for this academic presentation activity comes from the scale of Streamlining a text, at the C1 CEFR level </a:t>
            </a:r>
          </a:p>
          <a:p>
            <a:r>
              <a:rPr lang="en-GB" dirty="0"/>
              <a:t>The selected descriptor relevant to this activity is:</a:t>
            </a:r>
          </a:p>
          <a:p>
            <a:r>
              <a:rPr lang="en-GB" dirty="0"/>
              <a:t>•Can reorganize a complex source text in order to focus on the points of most relevance to the target audience.</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11</a:t>
            </a:fld>
            <a:endParaRPr lang="de-AT"/>
          </a:p>
        </p:txBody>
      </p:sp>
    </p:spTree>
    <p:extLst>
      <p:ext uri="{BB962C8B-B14F-4D97-AF65-F5344CB8AC3E}">
        <p14:creationId xmlns:p14="http://schemas.microsoft.com/office/powerpoint/2010/main" val="1599270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spcBef>
                <a:spcPts val="600"/>
              </a:spcBef>
              <a:spcAft>
                <a:spcPts val="600"/>
              </a:spcAft>
            </a:pPr>
            <a:r>
              <a:rPr lang="en-GB" dirty="0"/>
              <a:t>Let’s move on and have a look at the actual classroom activity: The teacher divides students into teams and asks them to prepare team presentations of recent research in their field of studies. The presentations should be based on real academic articles which have been chosen by the teacher, alternately students can choose the articles on their own. The presentations will be given in front the whole class and they will be followed by a discussion of the significance and application prospects of the research.</a:t>
            </a:r>
          </a:p>
          <a:p>
            <a:pPr>
              <a:spcBef>
                <a:spcPts val="600"/>
              </a:spcBef>
              <a:spcAft>
                <a:spcPts val="600"/>
              </a:spcAft>
            </a:pPr>
            <a:r>
              <a:rPr lang="en-GB" dirty="0"/>
              <a:t>Stage 1 After choosing the article within each team, students individually read the text and decide on the relevant key information that should be presented and mark appropriate parts of the text.</a:t>
            </a:r>
          </a:p>
          <a:p>
            <a:pPr>
              <a:spcBef>
                <a:spcPts val="600"/>
              </a:spcBef>
              <a:spcAft>
                <a:spcPts val="600"/>
              </a:spcAft>
            </a:pPr>
            <a:r>
              <a:rPr lang="en-GB" dirty="0"/>
              <a:t>Stage 2 Students meet in their teams to compare, discuss and make a decision on:</a:t>
            </a:r>
          </a:p>
          <a:p>
            <a:r>
              <a:rPr lang="en-GB" dirty="0"/>
              <a:t>•the title of the presentation;</a:t>
            </a:r>
          </a:p>
          <a:p>
            <a:r>
              <a:rPr lang="en-GB" dirty="0"/>
              <a:t>•the main parts of the presentation; </a:t>
            </a:r>
          </a:p>
          <a:p>
            <a:r>
              <a:rPr lang="en-GB" dirty="0"/>
              <a:t>•the content of the parts;</a:t>
            </a:r>
          </a:p>
          <a:p>
            <a:r>
              <a:rPr lang="en-GB" dirty="0"/>
              <a:t>•and the division of work. </a:t>
            </a:r>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12</a:t>
            </a:fld>
            <a:endParaRPr lang="de-AT"/>
          </a:p>
        </p:txBody>
      </p:sp>
    </p:spTree>
    <p:extLst>
      <p:ext uri="{BB962C8B-B14F-4D97-AF65-F5344CB8AC3E}">
        <p14:creationId xmlns:p14="http://schemas.microsoft.com/office/powerpoint/2010/main" val="1946474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spcAft>
                <a:spcPts val="600"/>
              </a:spcAft>
            </a:pPr>
            <a:r>
              <a:rPr lang="en-GB" sz="1100" dirty="0"/>
              <a:t>Stage 3 After deciding on the title, the main parts and the content of the presentation, students proceed to do their tasks: prepare the individual slides and practice their parts following the </a:t>
            </a:r>
            <a:r>
              <a:rPr lang="pl-PL" sz="1100" dirty="0"/>
              <a:t>steps</a:t>
            </a:r>
            <a:r>
              <a:rPr lang="en-GB" sz="1100" dirty="0"/>
              <a:t>:</a:t>
            </a:r>
          </a:p>
          <a:p>
            <a:pPr>
              <a:spcAft>
                <a:spcPts val="600"/>
              </a:spcAft>
            </a:pPr>
            <a:r>
              <a:rPr lang="en-GB" sz="1100" dirty="0"/>
              <a:t>•selecting and underlining key points and sentences;</a:t>
            </a:r>
          </a:p>
          <a:p>
            <a:pPr>
              <a:spcAft>
                <a:spcPts val="600"/>
              </a:spcAft>
            </a:pPr>
            <a:r>
              <a:rPr lang="en-GB" sz="1100" dirty="0"/>
              <a:t>•simplifying the text by excluding repetitive and non-relevant information;</a:t>
            </a:r>
          </a:p>
          <a:p>
            <a:pPr>
              <a:spcAft>
                <a:spcPts val="600"/>
              </a:spcAft>
            </a:pPr>
            <a:r>
              <a:rPr lang="en-GB" sz="1100" dirty="0"/>
              <a:t>•taking notes and paraphrasing the original sentences;</a:t>
            </a:r>
          </a:p>
          <a:p>
            <a:pPr>
              <a:spcAft>
                <a:spcPts val="600"/>
              </a:spcAft>
            </a:pPr>
            <a:r>
              <a:rPr lang="en-GB" sz="1100" dirty="0"/>
              <a:t>•simplifying the text by changing the register appropriate for the audience;</a:t>
            </a:r>
          </a:p>
          <a:p>
            <a:pPr>
              <a:spcAft>
                <a:spcPts val="600"/>
              </a:spcAft>
            </a:pPr>
            <a:r>
              <a:rPr lang="en-GB" sz="1100" dirty="0"/>
              <a:t>•adapting the language of the article for the purposes of the presentation.</a:t>
            </a:r>
          </a:p>
          <a:p>
            <a:pPr>
              <a:spcAft>
                <a:spcPts val="600"/>
              </a:spcAft>
            </a:pPr>
            <a:r>
              <a:rPr lang="en-GB" sz="1100" dirty="0"/>
              <a:t>There are several techniques for language adaptation that can be found in the descriptors of the scales of Mediation strategies. I will present them on the next slide of this presentation.</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13</a:t>
            </a:fld>
            <a:endParaRPr lang="de-AT"/>
          </a:p>
        </p:txBody>
      </p:sp>
    </p:spTree>
    <p:extLst>
      <p:ext uri="{BB962C8B-B14F-4D97-AF65-F5344CB8AC3E}">
        <p14:creationId xmlns:p14="http://schemas.microsoft.com/office/powerpoint/2010/main" val="2545015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6431"/>
            <a:ext cx="5438140" cy="3157078"/>
          </a:xfrm>
        </p:spPr>
        <p:txBody>
          <a:bodyPr/>
          <a:lstStyle/>
          <a:p>
            <a:r>
              <a:rPr lang="en-US" sz="1100" dirty="0">
                <a:effectLst/>
                <a:latin typeface="Calibri" panose="020F0502020204030204" pitchFamily="34" charset="0"/>
                <a:ea typeface="Calibri" panose="020F0502020204030204" pitchFamily="34" charset="0"/>
              </a:rPr>
              <a:t>Adapting the language of the article for the purposes of presenting research results described in an academic article requires the use of several techniques. The CEFR Companion Volume’s scale of Mediation strategies provides a framework for the development of guidelines with reference to these techniques. The table in this slide shows some of them. </a:t>
            </a:r>
            <a:endParaRPr lang="en-US" sz="1100" dirty="0">
              <a:effectLst/>
              <a:latin typeface="Arial" panose="020B0604020202020204" pitchFamily="34" charset="0"/>
              <a:ea typeface="Calibri" panose="020F0502020204030204" pitchFamily="34" charset="0"/>
            </a:endParaRPr>
          </a:p>
          <a:p>
            <a:r>
              <a:rPr lang="en-US" sz="1100" dirty="0"/>
              <a:t>For example, students should be encouraged to use comparisons to the background field–specific knowledge that the audience shares which will help explain the complex issues and ideas presented in the article.</a:t>
            </a:r>
          </a:p>
          <a:p>
            <a:r>
              <a:rPr lang="en-US" sz="1100" dirty="0"/>
              <a:t>While presenting complex issues, they should be advised to break down complicated information and present parts of the process separately.</a:t>
            </a:r>
          </a:p>
          <a:p>
            <a:r>
              <a:rPr lang="en-US" sz="1100" dirty="0"/>
              <a:t>While giving the presentation they should be reminded to use signposting language that will help the audience take in the information.</a:t>
            </a:r>
          </a:p>
          <a:p>
            <a:r>
              <a:rPr lang="en-US" sz="1100" dirty="0"/>
              <a:t>When preparing the slides students should be reminded to use illustrations, graphs, tables diagrams, examples and bullet points that will help present the difficult ideas in a more accessible manner.</a:t>
            </a:r>
          </a:p>
          <a:p>
            <a:r>
              <a:rPr lang="en-US" sz="1100" dirty="0"/>
              <a:t>They should prepare definitions of technical terms and explanations </a:t>
            </a:r>
            <a:r>
              <a:rPr lang="en-US" sz="1100" dirty="0">
                <a:effectLst/>
                <a:latin typeface="Calibri" panose="020F0502020204030204" pitchFamily="34" charset="0"/>
                <a:ea typeface="Calibri" panose="020F0502020204030204" pitchFamily="34" charset="0"/>
              </a:rPr>
              <a:t>of concepts that the audience is likely to be unfamiliar with.</a:t>
            </a:r>
            <a:r>
              <a:rPr lang="en-US" sz="1100" dirty="0"/>
              <a:t> </a:t>
            </a:r>
          </a:p>
        </p:txBody>
      </p:sp>
      <p:sp>
        <p:nvSpPr>
          <p:cNvPr id="4" name="Slide Number Placeholder 3"/>
          <p:cNvSpPr>
            <a:spLocks noGrp="1"/>
          </p:cNvSpPr>
          <p:nvPr>
            <p:ph type="sldNum" sz="quarter" idx="5"/>
          </p:nvPr>
        </p:nvSpPr>
        <p:spPr/>
        <p:txBody>
          <a:bodyPr/>
          <a:lstStyle/>
          <a:p>
            <a:fld id="{5987D6DD-DFA2-43CB-AD64-2EC5BC4A30E6}" type="slidenum">
              <a:rPr lang="de-AT" smtClean="0"/>
              <a:t>14</a:t>
            </a:fld>
            <a:endParaRPr lang="de-AT"/>
          </a:p>
        </p:txBody>
      </p:sp>
    </p:spTree>
    <p:extLst>
      <p:ext uri="{BB962C8B-B14F-4D97-AF65-F5344CB8AC3E}">
        <p14:creationId xmlns:p14="http://schemas.microsoft.com/office/powerpoint/2010/main" val="1151550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Stage 4, after preparing the slides, students practise giving the presentation in teams (Students practice giving presentations within their teams). </a:t>
            </a:r>
          </a:p>
          <a:p>
            <a:r>
              <a:rPr lang="en-GB" dirty="0"/>
              <a:t>In Stage 5, students deliver the presentation in front of the class. Each presentation is followed by a short discussion of the significance of the research and possible practical applications.</a:t>
            </a:r>
          </a:p>
          <a:p>
            <a:r>
              <a:rPr lang="en-GB" dirty="0"/>
              <a:t>The aim of the activity described in this presentation is to teach mediation strategies. Therefore, to achieve the best possible results in the teaching and learning process,  it should be preceded with a  series of exercises on techniques of paraphrasing texts (such as the use of synonyms or the change of the grammatical structure of the sentence) and learning how to prepare and deliver a successful presentation.</a:t>
            </a:r>
          </a:p>
          <a:p>
            <a:endParaRPr lang="en-GB" dirty="0"/>
          </a:p>
        </p:txBody>
      </p:sp>
      <p:sp>
        <p:nvSpPr>
          <p:cNvPr id="4" name="Slide Number Placeholder 3"/>
          <p:cNvSpPr>
            <a:spLocks noGrp="1"/>
          </p:cNvSpPr>
          <p:nvPr>
            <p:ph type="sldNum" sz="quarter" idx="5"/>
          </p:nvPr>
        </p:nvSpPr>
        <p:spPr/>
        <p:txBody>
          <a:bodyPr/>
          <a:lstStyle/>
          <a:p>
            <a:fld id="{5987D6DD-DFA2-43CB-AD64-2EC5BC4A30E6}" type="slidenum">
              <a:rPr lang="de-AT" smtClean="0"/>
              <a:t>15</a:t>
            </a:fld>
            <a:endParaRPr lang="de-AT"/>
          </a:p>
        </p:txBody>
      </p:sp>
    </p:spTree>
    <p:extLst>
      <p:ext uri="{BB962C8B-B14F-4D97-AF65-F5344CB8AC3E}">
        <p14:creationId xmlns:p14="http://schemas.microsoft.com/office/powerpoint/2010/main" val="3579479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lgn="just">
              <a:spcBef>
                <a:spcPts val="600"/>
              </a:spcBef>
              <a:spcAft>
                <a:spcPts val="600"/>
              </a:spcAft>
              <a:buNone/>
            </a:pPr>
            <a:r>
              <a:rPr lang="en-GB" sz="1200" dirty="0">
                <a:solidFill>
                  <a:srgbClr val="000000"/>
                </a:solidFill>
                <a:effectLst/>
                <a:latin typeface="Myriad Pro"/>
                <a:ea typeface="Open Sans" panose="020B0606030504020204" pitchFamily="34" charset="0"/>
                <a:cs typeface="Open Sans" panose="020B0606030504020204" pitchFamily="34" charset="0"/>
              </a:rPr>
              <a:t>If you wish to prepare a similar activity</a:t>
            </a:r>
            <a:r>
              <a:rPr lang="pl-PL" sz="1200" dirty="0">
                <a:solidFill>
                  <a:srgbClr val="000000"/>
                </a:solidFill>
                <a:effectLst/>
                <a:latin typeface="Myriad Pro"/>
                <a:ea typeface="Open Sans" panose="020B0606030504020204" pitchFamily="34" charset="0"/>
                <a:cs typeface="Open Sans" panose="020B0606030504020204" pitchFamily="34" charset="0"/>
              </a:rPr>
              <a:t> for your students</a:t>
            </a:r>
            <a:r>
              <a:rPr lang="en-GB" sz="1200" dirty="0">
                <a:solidFill>
                  <a:srgbClr val="000000"/>
                </a:solidFill>
                <a:effectLst/>
                <a:latin typeface="Myriad Pro"/>
                <a:ea typeface="Open Sans" panose="020B0606030504020204" pitchFamily="34" charset="0"/>
                <a:cs typeface="Open Sans" panose="020B0606030504020204" pitchFamily="34" charset="0"/>
              </a:rPr>
              <a:t>, you can see here possible sources of academic articles that can be used to prepare and conduct such a class or a series of classes:</a:t>
            </a:r>
            <a:endParaRPr lang="pl-PL" sz="1200" dirty="0">
              <a:solidFill>
                <a:srgbClr val="000000"/>
              </a:solidFill>
              <a:effectLst/>
              <a:latin typeface="Myriad Pro"/>
              <a:ea typeface="Open Sans" panose="020B0606030504020204" pitchFamily="34" charset="0"/>
              <a:cs typeface="Open Sans" panose="020B0606030504020204" pitchFamily="34" charset="0"/>
            </a:endParaRPr>
          </a:p>
          <a:p>
            <a:pPr marL="0" indent="0" algn="just">
              <a:spcBef>
                <a:spcPts val="600"/>
              </a:spcBef>
              <a:spcAft>
                <a:spcPts val="600"/>
              </a:spcAft>
              <a:buNone/>
            </a:pPr>
            <a:r>
              <a:rPr lang="en-US" sz="1100" dirty="0">
                <a:solidFill>
                  <a:srgbClr val="000000"/>
                </a:solidFill>
                <a:effectLst/>
                <a:latin typeface="Myriad Pro"/>
                <a:ea typeface="Open Sans" panose="020B0606030504020204" pitchFamily="34" charset="0"/>
                <a:cs typeface="Open Sans" panose="020B0606030504020204" pitchFamily="34" charset="0"/>
              </a:rPr>
              <a:t> </a:t>
            </a:r>
            <a:r>
              <a:rPr lang="en-US" sz="1100" u="sng" dirty="0">
                <a:solidFill>
                  <a:srgbClr val="000000"/>
                </a:solidFill>
                <a:effectLst/>
                <a:latin typeface="Myriad Pro"/>
                <a:ea typeface="Open Sans" panose="020B0606030504020204" pitchFamily="34" charset="0"/>
                <a:cs typeface="Open Sans" panose="020B0606030504020204" pitchFamily="34" charset="0"/>
                <a:hlinkClick r:id="rId3"/>
              </a:rPr>
              <a:t>https://journals.pan.pl/dlibra</a:t>
            </a:r>
            <a:endParaRPr lang="en-US" sz="1100" dirty="0">
              <a:solidFill>
                <a:srgbClr val="000000"/>
              </a:solidFill>
              <a:effectLst/>
              <a:latin typeface="Myriad Pro"/>
              <a:ea typeface="Open Sans" panose="020B0606030504020204" pitchFamily="34" charset="0"/>
              <a:cs typeface="Open Sans" panose="020B0606030504020204" pitchFamily="34" charset="0"/>
            </a:endParaRPr>
          </a:p>
          <a:p>
            <a:pPr marL="0" indent="0" algn="just">
              <a:spcBef>
                <a:spcPts val="600"/>
              </a:spcBef>
              <a:spcAft>
                <a:spcPts val="600"/>
              </a:spcAft>
              <a:buNone/>
            </a:pPr>
            <a:r>
              <a:rPr lang="en-US" sz="1100" dirty="0">
                <a:solidFill>
                  <a:srgbClr val="000000"/>
                </a:solidFill>
                <a:effectLst/>
                <a:latin typeface="Myriad Pro"/>
                <a:ea typeface="Open Sans" panose="020B0606030504020204" pitchFamily="34" charset="0"/>
                <a:cs typeface="Open Sans" panose="020B0606030504020204" pitchFamily="34" charset="0"/>
              </a:rPr>
              <a:t> </a:t>
            </a:r>
            <a:r>
              <a:rPr lang="en-US" sz="1100" u="sng" dirty="0">
                <a:solidFill>
                  <a:srgbClr val="000000"/>
                </a:solidFill>
                <a:effectLst/>
                <a:latin typeface="Myriad Pro"/>
                <a:ea typeface="Open Sans" panose="020B0606030504020204" pitchFamily="34" charset="0"/>
                <a:cs typeface="Open Sans" panose="020B0606030504020204" pitchFamily="34" charset="0"/>
                <a:hlinkClick r:id="rId4"/>
              </a:rPr>
              <a:t>https://www.springer.com/gp</a:t>
            </a:r>
            <a:endParaRPr lang="en-US" sz="1100" dirty="0">
              <a:solidFill>
                <a:srgbClr val="000000"/>
              </a:solidFill>
              <a:effectLst/>
              <a:latin typeface="Myriad Pro"/>
              <a:ea typeface="Open Sans" panose="020B0606030504020204" pitchFamily="34" charset="0"/>
              <a:cs typeface="Open Sans" panose="020B0606030504020204" pitchFamily="34" charset="0"/>
            </a:endParaRPr>
          </a:p>
          <a:p>
            <a:pPr marL="0" indent="0" algn="just">
              <a:spcBef>
                <a:spcPts val="600"/>
              </a:spcBef>
              <a:spcAft>
                <a:spcPts val="600"/>
              </a:spcAft>
              <a:buNone/>
            </a:pPr>
            <a:r>
              <a:rPr lang="en-US" sz="1100" u="sng" dirty="0">
                <a:solidFill>
                  <a:srgbClr val="000000"/>
                </a:solidFill>
                <a:effectLst/>
                <a:latin typeface="Myriad Pro"/>
                <a:ea typeface="Open Sans" panose="020B0606030504020204" pitchFamily="34" charset="0"/>
                <a:cs typeface="Open Sans" panose="020B0606030504020204" pitchFamily="34" charset="0"/>
                <a:hlinkClick r:id="rId5"/>
              </a:rPr>
              <a:t>https://www.elsevier.com/open-access/open-access-journals</a:t>
            </a:r>
            <a:endParaRPr lang="en-US" sz="1100" dirty="0">
              <a:solidFill>
                <a:srgbClr val="000000"/>
              </a:solidFill>
              <a:effectLst/>
              <a:latin typeface="Myriad Pro"/>
              <a:ea typeface="Open Sans" panose="020B0606030504020204" pitchFamily="34" charset="0"/>
              <a:cs typeface="Open Sans" panose="020B0606030504020204" pitchFamily="34" charset="0"/>
            </a:endParaRPr>
          </a:p>
          <a:p>
            <a:pPr marL="0" indent="0">
              <a:buNone/>
            </a:pPr>
            <a:endParaRPr lang="en-US" sz="1400" dirty="0"/>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16</a:t>
            </a:fld>
            <a:endParaRPr lang="de-AT"/>
          </a:p>
        </p:txBody>
      </p:sp>
    </p:spTree>
    <p:extLst>
      <p:ext uri="{BB962C8B-B14F-4D97-AF65-F5344CB8AC3E}">
        <p14:creationId xmlns:p14="http://schemas.microsoft.com/office/powerpoint/2010/main" val="812138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17</a:t>
            </a:fld>
            <a:endParaRPr lang="de-AT"/>
          </a:p>
        </p:txBody>
      </p:sp>
    </p:spTree>
    <p:extLst>
      <p:ext uri="{BB962C8B-B14F-4D97-AF65-F5344CB8AC3E}">
        <p14:creationId xmlns:p14="http://schemas.microsoft.com/office/powerpoint/2010/main" val="304620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The </a:t>
            </a:r>
            <a:r>
              <a:rPr lang="pl-PL" dirty="0" err="1"/>
              <a:t>main</a:t>
            </a:r>
            <a:r>
              <a:rPr lang="pl-PL" dirty="0"/>
              <a:t> </a:t>
            </a:r>
            <a:r>
              <a:rPr lang="pl-PL" dirty="0" err="1"/>
              <a:t>points</a:t>
            </a:r>
            <a:r>
              <a:rPr lang="pl-PL" dirty="0"/>
              <a:t> of my presentation:</a:t>
            </a:r>
          </a:p>
          <a:p>
            <a:endParaRPr lang="pl-PL" dirty="0"/>
          </a:p>
          <a:p>
            <a:r>
              <a:rPr lang="en-GB" dirty="0"/>
              <a:t>I will start by reviewing the definition of mediation strategies presented in the CEFR Companion Volume. Then I will briefly go through the categories of mediation strategies. Finally,  I will show how descriptors of mediation strategies can be used to structure the description of a classroom task and give guidelines to students on how to transfer information from an academic text to an academic presentation so that they can successfully present research results.</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4035260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l">
              <a:lnSpc>
                <a:spcPct val="100000"/>
              </a:lnSpc>
              <a:spcBef>
                <a:spcPts val="600"/>
              </a:spcBef>
            </a:pPr>
            <a:r>
              <a:rPr lang="en-GB" dirty="0"/>
              <a:t>This is how mediation strategies are viewed in CEFR Companion Volume: </a:t>
            </a:r>
          </a:p>
          <a:p>
            <a:pPr algn="l">
              <a:lnSpc>
                <a:spcPct val="100000"/>
              </a:lnSpc>
              <a:spcBef>
                <a:spcPts val="600"/>
              </a:spcBef>
            </a:pPr>
            <a:r>
              <a:rPr lang="en-GB" dirty="0"/>
              <a:t>Mediation strategies are the techniques employed to clarify meaning and facilitate understanding. As a mediator, the user/learner may need to shuttle between people, between texts, between types of discourse and between languages, varieties or modalities, depending on the mediation context.” (Council of Europe 2020: 117-118). </a:t>
            </a:r>
          </a:p>
          <a:p>
            <a:pPr algn="l">
              <a:lnSpc>
                <a:spcPct val="100000"/>
              </a:lnSpc>
              <a:spcBef>
                <a:spcPts val="600"/>
              </a:spcBef>
            </a:pPr>
            <a:r>
              <a:rPr lang="en-GB" dirty="0"/>
              <a:t>In other words, mediation strategies help language users explain and understand the communicated messages during the actual process of mediation. They relate to the way source text is processed for the recipient. Depending on the context in which mediation takes place, the source text might require a change of register, style or tone. For example,  during a presentation the source text might need a change of formality, simplifying the description of a process by breaking down the process into stages or illustrating it with visuals.</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4035260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679768" y="4776430"/>
            <a:ext cx="5438140" cy="4123729"/>
          </a:xfrm>
        </p:spPr>
        <p:txBody>
          <a:bodyPr/>
          <a:lstStyle/>
          <a:p>
            <a:r>
              <a:rPr lang="en-GB" sz="1000" dirty="0">
                <a:effectLst/>
                <a:latin typeface="Calibri" panose="020F0502020204030204" pitchFamily="34" charset="0"/>
                <a:ea typeface="Calibri" panose="020F0502020204030204" pitchFamily="34" charset="0"/>
              </a:rPr>
              <a:t>The CEFR Companion Volume presents two categories of mediation strategies: strategies used to explain a new concept and strategies used to simplify a text. Strategies for explaining a new concept are divided into ways of linking to previous knowledge, breaking down complicated information and adapting language. </a:t>
            </a:r>
            <a:endParaRPr lang="en-GB" sz="1000" dirty="0">
              <a:effectLst/>
              <a:latin typeface="Arial" panose="020B0604020202020204" pitchFamily="34" charset="0"/>
              <a:ea typeface="Calibri" panose="020F0502020204030204" pitchFamily="34" charset="0"/>
            </a:endParaRPr>
          </a:p>
          <a:p>
            <a:r>
              <a:rPr lang="en-GB" sz="1000" dirty="0">
                <a:effectLst/>
                <a:latin typeface="Calibri" panose="020F0502020204030204" pitchFamily="34" charset="0"/>
                <a:ea typeface="Calibri" panose="020F0502020204030204" pitchFamily="34" charset="0"/>
              </a:rPr>
              <a:t>Ways of linking to previous knowledge are:</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posing questions to encourage people to activate prior knowledge;</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making comparisons and/or links between new and prior knowledge;</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or providing examples and definitions.</a:t>
            </a:r>
            <a:endParaRPr lang="en-GB" sz="1000" dirty="0">
              <a:effectLst/>
              <a:latin typeface="Arial" panose="020B0604020202020204" pitchFamily="34" charset="0"/>
              <a:ea typeface="Calibri" panose="020F0502020204030204" pitchFamily="34" charset="0"/>
            </a:endParaRPr>
          </a:p>
          <a:p>
            <a:r>
              <a:rPr lang="en-GB" sz="1000" dirty="0">
                <a:effectLst/>
                <a:latin typeface="Calibri" panose="020F0502020204030204" pitchFamily="34" charset="0"/>
                <a:ea typeface="Calibri" panose="020F0502020204030204" pitchFamily="34" charset="0"/>
              </a:rPr>
              <a:t>Breaking down complicated information can be achieved by the following strategies:</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breaking the description of a process into a series of steps;</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presenting ideas or instructions as bullet points;</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or presenting separately the main points in a chain of argument.</a:t>
            </a:r>
            <a:endParaRPr lang="en-GB" sz="1000" dirty="0">
              <a:effectLst/>
              <a:latin typeface="Arial" panose="020B0604020202020204" pitchFamily="34" charset="0"/>
              <a:ea typeface="Calibri" panose="020F0502020204030204" pitchFamily="34" charset="0"/>
            </a:endParaRPr>
          </a:p>
          <a:p>
            <a:r>
              <a:rPr lang="en-GB" sz="1000" dirty="0">
                <a:effectLst/>
                <a:latin typeface="Calibri" panose="020F0502020204030204" pitchFamily="34" charset="0"/>
                <a:ea typeface="Calibri" panose="020F0502020204030204" pitchFamily="34" charset="0"/>
              </a:rPr>
              <a:t>Finally, language can be adapted by: </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paraphrasing;</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adapting delivery in terms of speed, style or register;</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or explaining technical terminology.</a:t>
            </a:r>
            <a:endParaRPr lang="en-GB" sz="1000" dirty="0">
              <a:effectLst/>
              <a:latin typeface="Arial" panose="020B0604020202020204" pitchFamily="34" charset="0"/>
              <a:ea typeface="Calibri" panose="020F0502020204030204" pitchFamily="34" charset="0"/>
            </a:endParaRPr>
          </a:p>
          <a:p>
            <a:r>
              <a:rPr lang="en-GB" sz="1000" dirty="0">
                <a:effectLst/>
                <a:latin typeface="Calibri" panose="020F0502020204030204" pitchFamily="34" charset="0"/>
                <a:ea typeface="Calibri" panose="020F0502020204030204" pitchFamily="34" charset="0"/>
              </a:rPr>
              <a:t>Strategies used for simplifying text, on the other hand, are divided into means of amplifying a dense text and means of streamlining a text which is too long or repetitive.</a:t>
            </a:r>
            <a:endParaRPr lang="en-GB" sz="1000" dirty="0">
              <a:effectLst/>
              <a:latin typeface="Arial" panose="020B0604020202020204" pitchFamily="34" charset="0"/>
              <a:ea typeface="Calibri" panose="020F0502020204030204" pitchFamily="34" charset="0"/>
            </a:endParaRPr>
          </a:p>
          <a:p>
            <a:r>
              <a:rPr lang="en-GB" sz="1000" dirty="0">
                <a:effectLst/>
                <a:latin typeface="Calibri" panose="020F0502020204030204" pitchFamily="34" charset="0"/>
                <a:ea typeface="Calibri" panose="020F0502020204030204" pitchFamily="34" charset="0"/>
              </a:rPr>
              <a:t>Amplifying a dense text: can be achieved by:</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using repetition and redundancy, for example by paraphrasing the text in different ways;</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modifying style to explain things more explicitly;</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or giving examples.</a:t>
            </a:r>
            <a:endParaRPr lang="en-GB" sz="1000" dirty="0">
              <a:effectLst/>
              <a:latin typeface="Arial" panose="020B0604020202020204" pitchFamily="34" charset="0"/>
              <a:ea typeface="Calibri" panose="020F0502020204030204" pitchFamily="34" charset="0"/>
            </a:endParaRPr>
          </a:p>
          <a:p>
            <a:r>
              <a:rPr lang="en-GB" sz="1000" dirty="0">
                <a:effectLst/>
                <a:latin typeface="Calibri" panose="020F0502020204030204" pitchFamily="34" charset="0"/>
                <a:ea typeface="Calibri" panose="020F0502020204030204" pitchFamily="34" charset="0"/>
              </a:rPr>
              <a:t>Lastly, means of streamlining a text are:</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highlighting key information;</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eliminating repetition and digressions;</a:t>
            </a:r>
            <a:endParaRPr lang="en-GB" sz="1000" dirty="0">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1000" dirty="0">
                <a:effectLst/>
                <a:latin typeface="Calibri" panose="020F0502020204030204" pitchFamily="34" charset="0"/>
                <a:ea typeface="Calibri" panose="020F0502020204030204" pitchFamily="34" charset="0"/>
              </a:rPr>
              <a:t>or excluding what is not relevant for the audience.</a:t>
            </a:r>
            <a:endParaRPr lang="en-GB" sz="1000" dirty="0">
              <a:effectLst/>
              <a:latin typeface="Arial" panose="020B0604020202020204" pitchFamily="34" charset="0"/>
              <a:ea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3694689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7" y="4776431"/>
            <a:ext cx="6145575" cy="4650645"/>
          </a:xfrm>
        </p:spPr>
        <p:txBody>
          <a:bodyPr/>
          <a:lstStyle/>
          <a:p>
            <a:pPr>
              <a:spcBef>
                <a:spcPts val="300"/>
              </a:spcBef>
            </a:pPr>
            <a:r>
              <a:rPr lang="en-GB" sz="900" dirty="0"/>
              <a:t>Now let’s move on to how we can use the scales in planning a mediation classroom activity.</a:t>
            </a:r>
          </a:p>
          <a:p>
            <a:pPr>
              <a:spcBef>
                <a:spcPts val="300"/>
              </a:spcBef>
            </a:pPr>
            <a:r>
              <a:rPr lang="en-GB" sz="900" dirty="0"/>
              <a:t>I am going to demonstrate how CEFR Companion Volume descriptors for mediation strategies can be useful in structuring and carrying out a class activity for a group of science or engineering students at the 2nd or 3rd cycle of university studies who learn English at C1 CEFR level.</a:t>
            </a:r>
          </a:p>
          <a:p>
            <a:pPr>
              <a:spcBef>
                <a:spcPts val="300"/>
              </a:spcBef>
            </a:pPr>
            <a:r>
              <a:rPr lang="en-GB" sz="900" dirty="0"/>
              <a:t>As usual, we need to start with a careful analysis of the needs of our students and consider the situations in which our students are likely to use the English language in their real-life context. </a:t>
            </a:r>
          </a:p>
          <a:p>
            <a:pPr>
              <a:spcBef>
                <a:spcPts val="300"/>
              </a:spcBef>
            </a:pPr>
            <a:r>
              <a:rPr lang="en-GB" sz="900" dirty="0"/>
              <a:t>Well, a situation in which science or engineering students in the 2nd or 3rd cycle of studies need to read academic research articles, and prepare team presentations of research results described in the articles seems very likely to happen. </a:t>
            </a:r>
          </a:p>
          <a:p>
            <a:pPr>
              <a:spcBef>
                <a:spcPts val="300"/>
              </a:spcBef>
            </a:pPr>
            <a:r>
              <a:rPr lang="en-GB" sz="900" dirty="0"/>
              <a:t>So the aims of the activity are to:</a:t>
            </a:r>
          </a:p>
          <a:p>
            <a:pPr>
              <a:spcBef>
                <a:spcPts val="300"/>
              </a:spcBef>
            </a:pPr>
            <a:r>
              <a:rPr lang="en-GB" sz="900" dirty="0"/>
              <a:t>•read an academic research article to extract salient details;</a:t>
            </a:r>
          </a:p>
          <a:p>
            <a:pPr>
              <a:spcBef>
                <a:spcPts val="300"/>
              </a:spcBef>
            </a:pPr>
            <a:r>
              <a:rPr lang="en-GB" sz="900" dirty="0"/>
              <a:t>•select relevant points from the text and transcode information to the presentation format;</a:t>
            </a:r>
          </a:p>
          <a:p>
            <a:pPr>
              <a:spcBef>
                <a:spcPts val="300"/>
              </a:spcBef>
            </a:pPr>
            <a:r>
              <a:rPr lang="en-GB" sz="900" dirty="0"/>
              <a:t>•collaborate to prepare a team presentation on a topic related to the field of studies;</a:t>
            </a:r>
          </a:p>
          <a:p>
            <a:pPr>
              <a:spcBef>
                <a:spcPts val="300"/>
              </a:spcBef>
            </a:pPr>
            <a:r>
              <a:rPr lang="en-GB" sz="900" dirty="0"/>
              <a:t>•and present the information to a group of students.</a:t>
            </a:r>
          </a:p>
          <a:p>
            <a:pPr>
              <a:spcBef>
                <a:spcPts val="300"/>
              </a:spcBef>
            </a:pPr>
            <a:r>
              <a:rPr lang="en-GB" sz="900" dirty="0"/>
              <a:t>This is a likely target language use situation in which the language user needs to mediate texts of different genres. Such a communicative situation is very demanding both cognitively and linguistically and making use of mediation strategies might ease the task to a large extent.</a:t>
            </a:r>
          </a:p>
          <a:p>
            <a:pPr>
              <a:spcBef>
                <a:spcPts val="300"/>
              </a:spcBef>
            </a:pPr>
            <a:r>
              <a:rPr lang="en-GB" sz="900" dirty="0"/>
              <a:t>When planning a classroom activity of this type, the CEFR Companion Volume may be very helpful as it provides an ample number of descriptors for mediation strategies that are necessary to accomplish the communicative tasks involved in the situation of presenting research results described in an academic article.</a:t>
            </a:r>
          </a:p>
          <a:p>
            <a:pPr>
              <a:spcBef>
                <a:spcPts val="300"/>
              </a:spcBef>
            </a:pPr>
            <a:r>
              <a:rPr lang="en-GB" sz="900" dirty="0"/>
              <a:t>The scales which might be taken into account are:</a:t>
            </a:r>
          </a:p>
          <a:p>
            <a:pPr>
              <a:spcBef>
                <a:spcPts val="300"/>
              </a:spcBef>
            </a:pPr>
            <a:r>
              <a:rPr lang="en-GB" sz="900" dirty="0"/>
              <a:t>•Linking to previous knowledge, a technique frequently used in presentations to help clarify concepts and processes.</a:t>
            </a:r>
          </a:p>
          <a:p>
            <a:pPr>
              <a:spcBef>
                <a:spcPts val="300"/>
              </a:spcBef>
            </a:pPr>
            <a:r>
              <a:rPr lang="en-GB" sz="900" dirty="0"/>
              <a:t>•Breaking down complicated information,  which is a technique often employed in presentations to explain a difficult idea or process.</a:t>
            </a:r>
          </a:p>
          <a:p>
            <a:pPr>
              <a:spcBef>
                <a:spcPts val="300"/>
              </a:spcBef>
            </a:pPr>
            <a:r>
              <a:rPr lang="en-GB" sz="900" dirty="0"/>
              <a:t>•Adapting language, as the language of articles is more formal than the language of presentations. Articles and presentations are also different in the way they are structured and the specific phraseology they use.</a:t>
            </a:r>
          </a:p>
          <a:p>
            <a:pPr>
              <a:spcBef>
                <a:spcPts val="300"/>
              </a:spcBef>
            </a:pPr>
            <a:r>
              <a:rPr lang="en-GB" sz="900" dirty="0"/>
              <a:t>•Amplifying a dense text, because academic articles are very often written concisely and use many technical terms.</a:t>
            </a:r>
          </a:p>
          <a:p>
            <a:pPr>
              <a:spcBef>
                <a:spcPts val="300"/>
              </a:spcBef>
            </a:pPr>
            <a:r>
              <a:rPr lang="en-GB" sz="900" dirty="0"/>
              <a:t>•Streamlining a text, because there might be some information in the article which could be unnecessary for the presentations, e.g. detailed descriptions of the processes or methodology</a:t>
            </a:r>
          </a:p>
          <a:p>
            <a:pPr>
              <a:spcBef>
                <a:spcPts val="300"/>
              </a:spcBef>
            </a:pPr>
            <a:r>
              <a:rPr lang="en-GB" sz="900" dirty="0"/>
              <a:t>Now let’s have a look at the descriptors selected for this classroom activity…</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400124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a:t>Let’s start with Strategies to explain a new concept. Several descriptors have been chosen from the scale of Linking to previous knowledge, </a:t>
            </a:r>
          </a:p>
          <a:p>
            <a:r>
              <a:rPr lang="en-GB" dirty="0"/>
              <a:t>The relevant descriptor from the C1 level is:</a:t>
            </a:r>
          </a:p>
          <a:p>
            <a:r>
              <a:rPr lang="en-GB" dirty="0"/>
              <a:t>•Can spontaneously pose a series of questions to encourage people to think about their prior knowledge of an abstract issue and to help them establish a link to what is going to be explained.</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3209927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679768" y="4776431"/>
            <a:ext cx="5438140" cy="2077215"/>
          </a:xfrm>
        </p:spPr>
        <p:txBody>
          <a:bodyPr/>
          <a:lstStyle/>
          <a:p>
            <a:r>
              <a:rPr lang="en-GB" dirty="0"/>
              <a:t>The scale of Linking to previous knowledge, at the B2 level, turned out to be very useful too because the descriptors here explain in more detail what is meant by linking to previous knowledge:</a:t>
            </a:r>
          </a:p>
          <a:p>
            <a:r>
              <a:rPr lang="en-GB" dirty="0"/>
              <a:t>•Can clearly explain the connections between the goals of the session and the personal or professional interests and experiences of the participant(s).</a:t>
            </a:r>
          </a:p>
          <a:p>
            <a:r>
              <a:rPr lang="en-GB" dirty="0"/>
              <a:t>•Can formulate questions and give feedback to encourage people to make connections to previous knowledge and experiences.</a:t>
            </a:r>
          </a:p>
          <a:p>
            <a:r>
              <a:rPr lang="en-GB" dirty="0"/>
              <a:t>•Can explain a new concept or procedure by comparing and contrasting it to one that people are already familiar with.</a:t>
            </a:r>
          </a:p>
          <a:p>
            <a:endParaRPr lang="en-US" dirty="0"/>
          </a:p>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4110143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a:t>The next scale in Strategies to explain a new concept that was considered for the activity of presenting research results was Breaking down complicated information, at the C1 CEFR level.</a:t>
            </a:r>
          </a:p>
          <a:p>
            <a:r>
              <a:rPr lang="en-GB" dirty="0"/>
              <a:t>•Can facilitate understanding of a complex issue by highlighting and categorising the main points, presenting them in a logically connected pattern, and reinforcing the message by repeating the key aspects in different ways.</a:t>
            </a:r>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2589095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a:t>Another descriptor selected to help students explain the concepts they have read about in an academic text and then present them in the form of a presentation comes from Adapting language, at the C1 CEFR level:</a:t>
            </a:r>
          </a:p>
          <a:p>
            <a:r>
              <a:rPr lang="en-GB" dirty="0"/>
              <a:t>•Can adapt their language (e.g. syntax, idiomaticity, jargon) in order to make a complex specialist topic accessible to recipients who are not familiar with it.</a:t>
            </a:r>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9</a:t>
            </a:fld>
            <a:endParaRPr lang="de-AT"/>
          </a:p>
        </p:txBody>
      </p:sp>
    </p:spTree>
    <p:extLst>
      <p:ext uri="{BB962C8B-B14F-4D97-AF65-F5344CB8AC3E}">
        <p14:creationId xmlns:p14="http://schemas.microsoft.com/office/powerpoint/2010/main" val="3072929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27.06.2024</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a:t>
            </a:fld>
            <a:endParaRPr lang="de-DE"/>
          </a:p>
        </p:txBody>
      </p:sp>
    </p:spTree>
    <p:extLst>
      <p:ext uri="{BB962C8B-B14F-4D97-AF65-F5344CB8AC3E}">
        <p14:creationId xmlns:p14="http://schemas.microsoft.com/office/powerpoint/2010/main" val="23940847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288C2FAF-CD31-705C-69B7-2062835A4A66}"/>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6" name="Text Placeholder 2">
            <a:extLst>
              <a:ext uri="{FF2B5EF4-FFF2-40B4-BE49-F238E27FC236}">
                <a16:creationId xmlns:a16="http://schemas.microsoft.com/office/drawing/2014/main" id="{C16994BC-095F-202D-40FD-D5129CECD7B1}"/>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7" name="Picture 6">
            <a:extLst>
              <a:ext uri="{FF2B5EF4-FFF2-40B4-BE49-F238E27FC236}">
                <a16:creationId xmlns:a16="http://schemas.microsoft.com/office/drawing/2014/main" id="{66CF3BF6-085D-1568-F42C-81990437CEC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46616" y="5847890"/>
            <a:ext cx="1958447" cy="668161"/>
          </a:xfrm>
          <a:prstGeom prst="rect">
            <a:avLst/>
          </a:prstGeom>
        </p:spPr>
      </p:pic>
      <p:sp>
        <p:nvSpPr>
          <p:cNvPr id="11" name="TextBox 10">
            <a:extLst>
              <a:ext uri="{FF2B5EF4-FFF2-40B4-BE49-F238E27FC236}">
                <a16:creationId xmlns:a16="http://schemas.microsoft.com/office/drawing/2014/main" id="{5317F61A-BF25-3B8A-E7C3-7E66B67D7FBA}"/>
              </a:ext>
            </a:extLst>
          </p:cNvPr>
          <p:cNvSpPr txBox="1"/>
          <p:nvPr userDrawn="1"/>
        </p:nvSpPr>
        <p:spPr>
          <a:xfrm>
            <a:off x="2711491" y="5927225"/>
            <a:ext cx="7613780" cy="588826"/>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ecml.at/companionvolumetoolbox" TargetMode="External"/><Relationship Id="rId4" Type="http://schemas.openxmlformats.org/officeDocument/2006/relationships/hyperlink" Target="https://creativecommons.org/licenses/by-nc-sa/4.0/deed.e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journals.pan.pl/dlibr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elsevier.com/open-access/open-access-journals" TargetMode="External"/><Relationship Id="rId4" Type="http://schemas.openxmlformats.org/officeDocument/2006/relationships/hyperlink" Target="https://www.springer.com/g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rm.coe.int/1680459f97"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rm.coe.int/common-european-framework-of-reference-for-languages-learning-teaching/16809ea0d4"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4.xml"/><Relationship Id="rId7" Type="http://schemas.openxmlformats.org/officeDocument/2006/relationships/diagramColors" Target="../diagrams/colors2.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0003" y="2037304"/>
            <a:ext cx="9711993" cy="1756192"/>
          </a:xfrm>
        </p:spPr>
        <p:txBody>
          <a:bodyPr>
            <a:normAutofit/>
          </a:bodyPr>
          <a:lstStyle/>
          <a:p>
            <a:r>
              <a:rPr lang="en-GB" sz="4800" dirty="0">
                <a:solidFill>
                  <a:schemeClr val="accent5">
                    <a:lumMod val="50000"/>
                  </a:schemeClr>
                </a:solidFill>
              </a:rPr>
              <a:t>Applying the CEFR Companion Volume scale of Mediation strategies</a:t>
            </a:r>
          </a:p>
        </p:txBody>
      </p:sp>
      <p:sp>
        <p:nvSpPr>
          <p:cNvPr id="4" name="TextBox 3"/>
          <p:cNvSpPr txBox="1"/>
          <p:nvPr/>
        </p:nvSpPr>
        <p:spPr>
          <a:xfrm>
            <a:off x="785813" y="602164"/>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a:p>
            <a:r>
              <a:rPr lang="en-GB" sz="1200" b="1" dirty="0">
                <a:solidFill>
                  <a:srgbClr val="69C509"/>
                </a:solidFill>
              </a:rPr>
              <a:t>    </a:t>
            </a:r>
          </a:p>
        </p:txBody>
      </p:sp>
      <p:pic>
        <p:nvPicPr>
          <p:cNvPr id="8" name="Grafik 10">
            <a:extLst>
              <a:ext uri="{FF2B5EF4-FFF2-40B4-BE49-F238E27FC236}">
                <a16:creationId xmlns:a16="http://schemas.microsoft.com/office/drawing/2014/main" id="{6220991F-ACC8-9B6A-8F06-09983284E6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1267" y="425851"/>
            <a:ext cx="1026915" cy="666881"/>
          </a:xfrm>
          <a:prstGeom prst="rect">
            <a:avLst/>
          </a:prstGeom>
        </p:spPr>
      </p:pic>
      <p:sp>
        <p:nvSpPr>
          <p:cNvPr id="3" name="Rectangle 3">
            <a:extLst>
              <a:ext uri="{FF2B5EF4-FFF2-40B4-BE49-F238E27FC236}">
                <a16:creationId xmlns:a16="http://schemas.microsoft.com/office/drawing/2014/main" id="{EA2FE8DD-8CFD-DAAB-F1F8-3085072C3F31}"/>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4"/>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5"/>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899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AC4CD2-2D9B-4D64-8F12-FD88A1D9B2F1}"/>
              </a:ext>
            </a:extLst>
          </p:cNvPr>
          <p:cNvSpPr>
            <a:spLocks noGrp="1"/>
          </p:cNvSpPr>
          <p:nvPr>
            <p:ph type="title"/>
          </p:nvPr>
        </p:nvSpPr>
        <p:spPr>
          <a:xfrm>
            <a:off x="524741" y="620392"/>
            <a:ext cx="3808268" cy="5504688"/>
          </a:xfrm>
        </p:spPr>
        <p:txBody>
          <a:bodyPr>
            <a:normAutofit/>
          </a:bodyPr>
          <a:lstStyle/>
          <a:p>
            <a:r>
              <a:rPr lang="en-GB" sz="4800" dirty="0">
                <a:effectLst/>
              </a:rPr>
              <a:t>Strategies to simplify a text</a:t>
            </a:r>
            <a:endParaRPr lang="en-GB" sz="4800" dirty="0"/>
          </a:p>
        </p:txBody>
      </p:sp>
      <p:sp>
        <p:nvSpPr>
          <p:cNvPr id="11" name="Rectangle 10">
            <a:extLst>
              <a:ext uri="{FF2B5EF4-FFF2-40B4-BE49-F238E27FC236}">
                <a16:creationId xmlns:a16="http://schemas.microsoft.com/office/drawing/2014/main" id="{5D84EFE8-C53A-44C4-B289-D1B42CF69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6" name="Symbol zastępczy zawartości 5">
            <a:extLst>
              <a:ext uri="{FF2B5EF4-FFF2-40B4-BE49-F238E27FC236}">
                <a16:creationId xmlns:a16="http://schemas.microsoft.com/office/drawing/2014/main" id="{4097AB24-A473-4CF5-8F95-5A93E3A3F2C4}"/>
              </a:ext>
            </a:extLst>
          </p:cNvPr>
          <p:cNvGraphicFramePr>
            <a:graphicFrameLocks noGrp="1"/>
          </p:cNvGraphicFramePr>
          <p:nvPr>
            <p:ph idx="1"/>
            <p:extLst>
              <p:ext uri="{D42A27DB-BD31-4B8C-83A1-F6EECF244321}">
                <p14:modId xmlns:p14="http://schemas.microsoft.com/office/powerpoint/2010/main" val="3676389279"/>
              </p:ext>
            </p:extLst>
          </p:nvPr>
        </p:nvGraphicFramePr>
        <p:xfrm>
          <a:off x="4166711" y="1453718"/>
          <a:ext cx="7199789" cy="3950563"/>
        </p:xfrm>
        <a:graphic>
          <a:graphicData uri="http://schemas.openxmlformats.org/drawingml/2006/table">
            <a:tbl>
              <a:tblPr firstRow="1" firstCol="1" bandRow="1">
                <a:tableStyleId>{5C22544A-7EE6-4342-B048-85BDC9FD1C3A}</a:tableStyleId>
              </a:tblPr>
              <a:tblGrid>
                <a:gridCol w="7199789">
                  <a:extLst>
                    <a:ext uri="{9D8B030D-6E8A-4147-A177-3AD203B41FA5}">
                      <a16:colId xmlns:a16="http://schemas.microsoft.com/office/drawing/2014/main" val="3913152747"/>
                    </a:ext>
                  </a:extLst>
                </a:gridCol>
              </a:tblGrid>
              <a:tr h="710186">
                <a:tc>
                  <a:txBody>
                    <a:bodyPr/>
                    <a:lstStyle/>
                    <a:p>
                      <a:pPr algn="l">
                        <a:spcAft>
                          <a:spcPts val="600"/>
                        </a:spcAft>
                      </a:pPr>
                      <a:r>
                        <a:rPr lang="en-GB" sz="2200" dirty="0">
                          <a:effectLst/>
                        </a:rPr>
                        <a:t>Scale:  Amplifying a dense text</a:t>
                      </a:r>
                      <a:r>
                        <a:rPr lang="pl-PL" sz="2200" dirty="0">
                          <a:effectLst/>
                        </a:rPr>
                        <a:t>, CEFR </a:t>
                      </a:r>
                      <a:r>
                        <a:rPr lang="pl-PL" sz="2200" dirty="0" err="1">
                          <a:effectLst/>
                        </a:rPr>
                        <a:t>level</a:t>
                      </a:r>
                      <a:r>
                        <a:rPr lang="pl-PL" sz="2200" dirty="0">
                          <a:effectLst/>
                        </a:rPr>
                        <a:t> C1</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23489" marR="123489" marT="0" marB="0">
                    <a:solidFill>
                      <a:schemeClr val="accent1">
                        <a:lumMod val="75000"/>
                      </a:schemeClr>
                    </a:solidFill>
                  </a:tcPr>
                </a:tc>
                <a:extLst>
                  <a:ext uri="{0D108BD9-81ED-4DB2-BD59-A6C34878D82A}">
                    <a16:rowId xmlns:a16="http://schemas.microsoft.com/office/drawing/2014/main" val="2042565080"/>
                  </a:ext>
                </a:extLst>
              </a:tr>
              <a:tr h="3240377">
                <a:tc>
                  <a:txBody>
                    <a:bodyPr/>
                    <a:lstStyle/>
                    <a:p>
                      <a:pPr algn="l">
                        <a:spcAft>
                          <a:spcPts val="600"/>
                        </a:spcAft>
                      </a:pPr>
                      <a:r>
                        <a:rPr lang="en-GB" sz="2200" dirty="0">
                          <a:effectLst/>
                        </a:rPr>
                        <a:t>Descriptor: </a:t>
                      </a:r>
                    </a:p>
                    <a:p>
                      <a:pPr marL="285750" indent="-285750" algn="l">
                        <a:spcAft>
                          <a:spcPts val="600"/>
                        </a:spcAft>
                        <a:buFont typeface="Arial" panose="020B0604020202020204" pitchFamily="34" charset="0"/>
                        <a:buChar char="•"/>
                      </a:pPr>
                      <a:r>
                        <a:rPr lang="en-GB" sz="2200" dirty="0">
                          <a:effectLst/>
                        </a:rPr>
                        <a:t>Can make complex, challenging content more accessible by explaining difficult aspects more explicitly and adding helpful detail.</a:t>
                      </a:r>
                    </a:p>
                    <a:p>
                      <a:pPr marL="285750" indent="-285750" algn="l">
                        <a:spcAft>
                          <a:spcPts val="600"/>
                        </a:spcAft>
                        <a:buFont typeface="Arial" panose="020B0604020202020204" pitchFamily="34" charset="0"/>
                        <a:buChar char="•"/>
                      </a:pPr>
                      <a:r>
                        <a:rPr lang="en-GB" sz="2200" dirty="0">
                          <a:effectLst/>
                        </a:rPr>
                        <a:t>Can make the main points contained in a complex text more accessible to the target audience by adding redundancy, explaining, and modifying style and register.</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23489" marR="123489" marT="0" marB="0">
                    <a:solidFill>
                      <a:schemeClr val="accent1">
                        <a:lumMod val="75000"/>
                      </a:schemeClr>
                    </a:solidFill>
                  </a:tcPr>
                </a:tc>
                <a:extLst>
                  <a:ext uri="{0D108BD9-81ED-4DB2-BD59-A6C34878D82A}">
                    <a16:rowId xmlns:a16="http://schemas.microsoft.com/office/drawing/2014/main" val="230072177"/>
                  </a:ext>
                </a:extLst>
              </a:tr>
            </a:tbl>
          </a:graphicData>
        </a:graphic>
      </p:graphicFrame>
    </p:spTree>
    <p:extLst>
      <p:ext uri="{BB962C8B-B14F-4D97-AF65-F5344CB8AC3E}">
        <p14:creationId xmlns:p14="http://schemas.microsoft.com/office/powerpoint/2010/main" val="2414087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84EFE8-C53A-44C4-B289-D1B42CF69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4" name="Symbol zastępczy zawartości 3">
            <a:extLst>
              <a:ext uri="{FF2B5EF4-FFF2-40B4-BE49-F238E27FC236}">
                <a16:creationId xmlns:a16="http://schemas.microsoft.com/office/drawing/2014/main" id="{D4351A22-7347-415F-BF76-88ABBF16AA2C}"/>
              </a:ext>
            </a:extLst>
          </p:cNvPr>
          <p:cNvGraphicFramePr>
            <a:graphicFrameLocks noGrp="1"/>
          </p:cNvGraphicFramePr>
          <p:nvPr>
            <p:ph idx="1"/>
            <p:extLst>
              <p:ext uri="{D42A27DB-BD31-4B8C-83A1-F6EECF244321}">
                <p14:modId xmlns:p14="http://schemas.microsoft.com/office/powerpoint/2010/main" val="1456536844"/>
              </p:ext>
            </p:extLst>
          </p:nvPr>
        </p:nvGraphicFramePr>
        <p:xfrm>
          <a:off x="4199910" y="1551351"/>
          <a:ext cx="7166590" cy="2558988"/>
        </p:xfrm>
        <a:graphic>
          <a:graphicData uri="http://schemas.openxmlformats.org/drawingml/2006/table">
            <a:tbl>
              <a:tblPr firstRow="1" firstCol="1" bandRow="1">
                <a:tableStyleId>{5C22544A-7EE6-4342-B048-85BDC9FD1C3A}</a:tableStyleId>
              </a:tblPr>
              <a:tblGrid>
                <a:gridCol w="7166590">
                  <a:extLst>
                    <a:ext uri="{9D8B030D-6E8A-4147-A177-3AD203B41FA5}">
                      <a16:colId xmlns:a16="http://schemas.microsoft.com/office/drawing/2014/main" val="1562373011"/>
                    </a:ext>
                  </a:extLst>
                </a:gridCol>
              </a:tblGrid>
              <a:tr h="577993">
                <a:tc>
                  <a:txBody>
                    <a:bodyPr/>
                    <a:lstStyle/>
                    <a:p>
                      <a:pPr algn="just">
                        <a:spcAft>
                          <a:spcPts val="600"/>
                        </a:spcAft>
                      </a:pPr>
                      <a:r>
                        <a:rPr lang="en-GB" sz="2200" dirty="0">
                          <a:effectLst/>
                        </a:rPr>
                        <a:t>Scale:  Streamlining a text</a:t>
                      </a:r>
                      <a:r>
                        <a:rPr lang="pl-PL" sz="2200" dirty="0">
                          <a:effectLst/>
                        </a:rPr>
                        <a:t>, CEFR </a:t>
                      </a:r>
                      <a:r>
                        <a:rPr lang="pl-PL" sz="2200" dirty="0" err="1">
                          <a:effectLst/>
                        </a:rPr>
                        <a:t>level</a:t>
                      </a:r>
                      <a:r>
                        <a:rPr lang="pl-PL" sz="2200" dirty="0">
                          <a:effectLst/>
                        </a:rPr>
                        <a:t> C1</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18151" marR="118151" marT="0" marB="0">
                    <a:solidFill>
                      <a:schemeClr val="accent1">
                        <a:lumMod val="75000"/>
                      </a:schemeClr>
                    </a:solidFill>
                  </a:tcPr>
                </a:tc>
                <a:extLst>
                  <a:ext uri="{0D108BD9-81ED-4DB2-BD59-A6C34878D82A}">
                    <a16:rowId xmlns:a16="http://schemas.microsoft.com/office/drawing/2014/main" val="3421939448"/>
                  </a:ext>
                </a:extLst>
              </a:tr>
              <a:tr h="1980995">
                <a:tc>
                  <a:txBody>
                    <a:bodyPr/>
                    <a:lstStyle/>
                    <a:p>
                      <a:pPr algn="just">
                        <a:spcAft>
                          <a:spcPts val="600"/>
                        </a:spcAft>
                      </a:pPr>
                      <a:r>
                        <a:rPr lang="en-GB" sz="2200" dirty="0">
                          <a:effectLst/>
                        </a:rPr>
                        <a:t>Descriptor: </a:t>
                      </a:r>
                    </a:p>
                    <a:p>
                      <a:pPr marL="342900" indent="-342900" algn="just">
                        <a:spcAft>
                          <a:spcPts val="600"/>
                        </a:spcAft>
                        <a:buFont typeface="Arial" panose="020B0604020202020204" pitchFamily="34" charset="0"/>
                        <a:buChar char="•"/>
                      </a:pPr>
                      <a:r>
                        <a:rPr lang="en-GB" sz="2200" dirty="0">
                          <a:effectLst/>
                        </a:rPr>
                        <a:t>Can reorganise a complex source text in order to focus on the points of most relevance to the target audience.</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18151" marR="118151" marT="0" marB="0">
                    <a:solidFill>
                      <a:schemeClr val="accent1">
                        <a:lumMod val="75000"/>
                      </a:schemeClr>
                    </a:solidFill>
                  </a:tcPr>
                </a:tc>
                <a:extLst>
                  <a:ext uri="{0D108BD9-81ED-4DB2-BD59-A6C34878D82A}">
                    <a16:rowId xmlns:a16="http://schemas.microsoft.com/office/drawing/2014/main" val="622366995"/>
                  </a:ext>
                </a:extLst>
              </a:tr>
            </a:tbl>
          </a:graphicData>
        </a:graphic>
      </p:graphicFrame>
      <p:sp>
        <p:nvSpPr>
          <p:cNvPr id="8" name="Tytuł 1">
            <a:extLst>
              <a:ext uri="{FF2B5EF4-FFF2-40B4-BE49-F238E27FC236}">
                <a16:creationId xmlns:a16="http://schemas.microsoft.com/office/drawing/2014/main" id="{56933381-CF2D-4F22-8749-7836B76680BB}"/>
              </a:ext>
            </a:extLst>
          </p:cNvPr>
          <p:cNvSpPr>
            <a:spLocks noGrp="1"/>
          </p:cNvSpPr>
          <p:nvPr>
            <p:ph type="title"/>
          </p:nvPr>
        </p:nvSpPr>
        <p:spPr>
          <a:xfrm>
            <a:off x="419517" y="2168064"/>
            <a:ext cx="3610945" cy="1325563"/>
          </a:xfrm>
        </p:spPr>
        <p:txBody>
          <a:bodyPr>
            <a:normAutofit fontScale="90000"/>
          </a:bodyPr>
          <a:lstStyle/>
          <a:p>
            <a:r>
              <a:rPr lang="en-GB" sz="4800" dirty="0">
                <a:effectLst/>
              </a:rPr>
              <a:t>Strategies to simplify a text</a:t>
            </a:r>
            <a:endParaRPr lang="en-GB" sz="4800" dirty="0"/>
          </a:p>
        </p:txBody>
      </p:sp>
    </p:spTree>
    <p:extLst>
      <p:ext uri="{BB962C8B-B14F-4D97-AF65-F5344CB8AC3E}">
        <p14:creationId xmlns:p14="http://schemas.microsoft.com/office/powerpoint/2010/main" val="411932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a:xfrm>
            <a:off x="500382" y="2103437"/>
            <a:ext cx="2278330" cy="1944780"/>
          </a:xfrm>
        </p:spPr>
        <p:txBody>
          <a:bodyPr>
            <a:normAutofit/>
          </a:bodyPr>
          <a:lstStyle/>
          <a:p>
            <a:r>
              <a:rPr lang="pl-PL" sz="5100" dirty="0"/>
              <a:t>Task stages</a:t>
            </a:r>
            <a:endParaRPr lang="en-GB" sz="51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2778713" y="1622176"/>
            <a:ext cx="8708438" cy="3613648"/>
          </a:xfrm>
        </p:spPr>
        <p:txBody>
          <a:bodyPr>
            <a:normAutofit lnSpcReduction="10000"/>
          </a:bodyPr>
          <a:lstStyle/>
          <a:p>
            <a:pPr marL="0" indent="0">
              <a:buNone/>
            </a:pPr>
            <a:r>
              <a:rPr lang="en-GB" sz="2400" dirty="0"/>
              <a:t>Stage 1 After choosing the article within each team, students individually read the text and decide on the relevant key information that should be presented and mark appropriate parts of the text.</a:t>
            </a:r>
          </a:p>
          <a:p>
            <a:pPr marL="0" indent="0">
              <a:buNone/>
            </a:pPr>
            <a:r>
              <a:rPr lang="en-GB" sz="2400" dirty="0"/>
              <a:t>Stage 2 Students meet in their teams to compare, discuss and make a decision on:</a:t>
            </a:r>
          </a:p>
          <a:p>
            <a:pPr marL="0" indent="0">
              <a:buNone/>
            </a:pPr>
            <a:r>
              <a:rPr lang="en-GB" sz="2400" dirty="0"/>
              <a:t>•</a:t>
            </a:r>
            <a:r>
              <a:rPr lang="pl-PL" sz="2400" dirty="0"/>
              <a:t> </a:t>
            </a:r>
            <a:r>
              <a:rPr lang="en-GB" sz="2400" dirty="0"/>
              <a:t>the title of the presentation;</a:t>
            </a:r>
          </a:p>
          <a:p>
            <a:pPr marL="0" indent="0">
              <a:buNone/>
            </a:pPr>
            <a:r>
              <a:rPr lang="en-GB" sz="2400" dirty="0"/>
              <a:t>•</a:t>
            </a:r>
            <a:r>
              <a:rPr lang="pl-PL" sz="2400" dirty="0"/>
              <a:t> </a:t>
            </a:r>
            <a:r>
              <a:rPr lang="en-GB" sz="2400" dirty="0"/>
              <a:t>the main parts of the presentation; </a:t>
            </a:r>
          </a:p>
          <a:p>
            <a:pPr marL="0" indent="0">
              <a:buNone/>
            </a:pPr>
            <a:r>
              <a:rPr lang="en-GB" sz="2400" dirty="0"/>
              <a:t>•</a:t>
            </a:r>
            <a:r>
              <a:rPr lang="pl-PL" sz="2400" dirty="0"/>
              <a:t> </a:t>
            </a:r>
            <a:r>
              <a:rPr lang="en-GB" sz="2400" dirty="0"/>
              <a:t>the content of the parts;</a:t>
            </a:r>
          </a:p>
          <a:p>
            <a:pPr marL="0" indent="0">
              <a:buNone/>
            </a:pPr>
            <a:r>
              <a:rPr lang="en-GB" sz="2400" dirty="0"/>
              <a:t>•</a:t>
            </a:r>
            <a:r>
              <a:rPr lang="pl-PL" sz="2400" dirty="0"/>
              <a:t> </a:t>
            </a:r>
            <a:r>
              <a:rPr lang="en-GB" sz="2400" dirty="0"/>
              <a:t>and the division of work. </a:t>
            </a:r>
          </a:p>
        </p:txBody>
      </p:sp>
    </p:spTree>
    <p:extLst>
      <p:ext uri="{BB962C8B-B14F-4D97-AF65-F5344CB8AC3E}">
        <p14:creationId xmlns:p14="http://schemas.microsoft.com/office/powerpoint/2010/main" val="11107408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a:xfrm>
            <a:off x="500382" y="2103437"/>
            <a:ext cx="2278330" cy="1944780"/>
          </a:xfrm>
        </p:spPr>
        <p:txBody>
          <a:bodyPr>
            <a:normAutofit/>
          </a:bodyPr>
          <a:lstStyle/>
          <a:p>
            <a:r>
              <a:rPr lang="pl-PL" sz="5100" dirty="0"/>
              <a:t>Task stages</a:t>
            </a:r>
            <a:endParaRPr lang="en-GB" sz="51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2388093" y="1188305"/>
            <a:ext cx="9080008" cy="3775044"/>
          </a:xfrm>
        </p:spPr>
        <p:txBody>
          <a:bodyPr>
            <a:normAutofit/>
          </a:bodyPr>
          <a:lstStyle/>
          <a:p>
            <a:pPr marL="0" marR="0" lvl="0" indent="0" algn="l" defTabSz="914400" rtl="0" eaLnBrk="1" fontAlgn="auto" latinLnBrk="0" hangingPunct="1">
              <a:lnSpc>
                <a:spcPct val="100000"/>
              </a:lnSpc>
              <a:spcBef>
                <a:spcPts val="600"/>
              </a:spcBef>
              <a:spcAft>
                <a:spcPts val="1200"/>
              </a:spcAft>
              <a:buClrTx/>
              <a:buSzTx/>
              <a:buFontTx/>
              <a:buNone/>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Stage 3 Students prepare assigned slides following the steps: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underlining key points and sentences,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simplifying the text by excluding repetitive and non-relevant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taking notes and paraphrasing the original sentences,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simplifying the text by changing the register appropriate for the  audience,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adapting the language of the article for the purposes of the presentation by:</a:t>
            </a:r>
          </a:p>
        </p:txBody>
      </p:sp>
    </p:spTree>
    <p:extLst>
      <p:ext uri="{BB962C8B-B14F-4D97-AF65-F5344CB8AC3E}">
        <p14:creationId xmlns:p14="http://schemas.microsoft.com/office/powerpoint/2010/main" val="46316772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D31D-0713-CCA5-392C-D00C9225D53A}"/>
              </a:ext>
            </a:extLst>
          </p:cNvPr>
          <p:cNvSpPr>
            <a:spLocks noGrp="1"/>
          </p:cNvSpPr>
          <p:nvPr>
            <p:ph type="title"/>
          </p:nvPr>
        </p:nvSpPr>
        <p:spPr>
          <a:xfrm>
            <a:off x="490654" y="428625"/>
            <a:ext cx="11218126" cy="1057275"/>
          </a:xfrm>
        </p:spPr>
        <p:txBody>
          <a:bodyPr/>
          <a:lstStyle/>
          <a:p>
            <a:r>
              <a:rPr lang="pl-PL" dirty="0"/>
              <a:t>A</a:t>
            </a:r>
            <a:r>
              <a:rPr lang="en-GB" dirty="0"/>
              <a:t>dapting the language</a:t>
            </a:r>
          </a:p>
        </p:txBody>
      </p:sp>
      <p:graphicFrame>
        <p:nvGraphicFramePr>
          <p:cNvPr id="4" name="Content Placeholder 3">
            <a:extLst>
              <a:ext uri="{FF2B5EF4-FFF2-40B4-BE49-F238E27FC236}">
                <a16:creationId xmlns:a16="http://schemas.microsoft.com/office/drawing/2014/main" id="{37C5D5C8-5615-4E2F-3DA8-17156A268C9A}"/>
              </a:ext>
            </a:extLst>
          </p:cNvPr>
          <p:cNvGraphicFramePr>
            <a:graphicFrameLocks noGrp="1"/>
          </p:cNvGraphicFramePr>
          <p:nvPr>
            <p:ph idx="1"/>
            <p:extLst>
              <p:ext uri="{D42A27DB-BD31-4B8C-83A1-F6EECF244321}">
                <p14:modId xmlns:p14="http://schemas.microsoft.com/office/powerpoint/2010/main" val="3705296194"/>
              </p:ext>
            </p:extLst>
          </p:nvPr>
        </p:nvGraphicFramePr>
        <p:xfrm>
          <a:off x="1066800" y="1800225"/>
          <a:ext cx="9620249" cy="3872563"/>
        </p:xfrm>
        <a:graphic>
          <a:graphicData uri="http://schemas.openxmlformats.org/drawingml/2006/table">
            <a:tbl>
              <a:tblPr firstRow="1" firstCol="1" bandRow="1">
                <a:tableStyleId>{5C22544A-7EE6-4342-B048-85BDC9FD1C3A}</a:tableStyleId>
              </a:tblPr>
              <a:tblGrid>
                <a:gridCol w="1923625">
                  <a:extLst>
                    <a:ext uri="{9D8B030D-6E8A-4147-A177-3AD203B41FA5}">
                      <a16:colId xmlns:a16="http://schemas.microsoft.com/office/drawing/2014/main" val="4227807377"/>
                    </a:ext>
                  </a:extLst>
                </a:gridCol>
                <a:gridCol w="1923625">
                  <a:extLst>
                    <a:ext uri="{9D8B030D-6E8A-4147-A177-3AD203B41FA5}">
                      <a16:colId xmlns:a16="http://schemas.microsoft.com/office/drawing/2014/main" val="788712454"/>
                    </a:ext>
                  </a:extLst>
                </a:gridCol>
                <a:gridCol w="1923625">
                  <a:extLst>
                    <a:ext uri="{9D8B030D-6E8A-4147-A177-3AD203B41FA5}">
                      <a16:colId xmlns:a16="http://schemas.microsoft.com/office/drawing/2014/main" val="182649991"/>
                    </a:ext>
                  </a:extLst>
                </a:gridCol>
                <a:gridCol w="1924687">
                  <a:extLst>
                    <a:ext uri="{9D8B030D-6E8A-4147-A177-3AD203B41FA5}">
                      <a16:colId xmlns:a16="http://schemas.microsoft.com/office/drawing/2014/main" val="2486756547"/>
                    </a:ext>
                  </a:extLst>
                </a:gridCol>
                <a:gridCol w="1924687">
                  <a:extLst>
                    <a:ext uri="{9D8B030D-6E8A-4147-A177-3AD203B41FA5}">
                      <a16:colId xmlns:a16="http://schemas.microsoft.com/office/drawing/2014/main" val="3000384950"/>
                    </a:ext>
                  </a:extLst>
                </a:gridCol>
              </a:tblGrid>
              <a:tr h="262719">
                <a:tc gridSpan="5">
                  <a:txBody>
                    <a:bodyPr/>
                    <a:lstStyle/>
                    <a:p>
                      <a:pPr algn="ctr">
                        <a:lnSpc>
                          <a:spcPct val="107000"/>
                        </a:lnSpc>
                        <a:spcAft>
                          <a:spcPts val="800"/>
                        </a:spcAft>
                      </a:pPr>
                      <a:r>
                        <a:rPr lang="en-GB" sz="1800" b="0" dirty="0">
                          <a:solidFill>
                            <a:schemeClr val="tx1"/>
                          </a:solidFill>
                          <a:effectLst/>
                        </a:rPr>
                        <a:t>Presenting the latest research in the field of studies </a:t>
                      </a:r>
                      <a:endParaRPr lang="en-GB"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59347045"/>
                  </a:ext>
                </a:extLst>
              </a:tr>
              <a:tr h="262719">
                <a:tc gridSpan="3">
                  <a:txBody>
                    <a:bodyPr/>
                    <a:lstStyle/>
                    <a:p>
                      <a:pPr algn="ctr">
                        <a:lnSpc>
                          <a:spcPct val="107000"/>
                        </a:lnSpc>
                        <a:spcAft>
                          <a:spcPts val="800"/>
                        </a:spcAft>
                      </a:pPr>
                      <a:r>
                        <a:rPr lang="en-GB" sz="1800" b="0">
                          <a:solidFill>
                            <a:schemeClr val="tx1"/>
                          </a:solidFill>
                          <a:effectLst/>
                        </a:rPr>
                        <a:t>Strategies used to explain a new concept </a:t>
                      </a:r>
                      <a:endParaRPr lang="en-GB" sz="1800" b="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hMerge="1">
                  <a:txBody>
                    <a:bodyPr/>
                    <a:lstStyle/>
                    <a:p>
                      <a:endParaRPr lang="en-GB"/>
                    </a:p>
                  </a:txBody>
                  <a:tcPr/>
                </a:tc>
                <a:tc hMerge="1">
                  <a:txBody>
                    <a:bodyPr/>
                    <a:lstStyle/>
                    <a:p>
                      <a:endParaRPr lang="en-GB"/>
                    </a:p>
                  </a:txBody>
                  <a:tcPr/>
                </a:tc>
                <a:tc gridSpan="2">
                  <a:txBody>
                    <a:bodyPr/>
                    <a:lstStyle/>
                    <a:p>
                      <a:pPr algn="ctr">
                        <a:lnSpc>
                          <a:spcPct val="107000"/>
                        </a:lnSpc>
                        <a:spcAft>
                          <a:spcPts val="800"/>
                        </a:spcAft>
                      </a:pPr>
                      <a:r>
                        <a:rPr lang="en-GB" sz="1800" b="0" dirty="0">
                          <a:solidFill>
                            <a:schemeClr val="tx1"/>
                          </a:solidFill>
                          <a:effectLst/>
                        </a:rPr>
                        <a:t>Strategies used to simplify a text</a:t>
                      </a:r>
                      <a:endParaRPr lang="en-GB"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683984853"/>
                  </a:ext>
                </a:extLst>
              </a:tr>
              <a:tr h="816050">
                <a:tc>
                  <a:txBody>
                    <a:bodyPr/>
                    <a:lstStyle/>
                    <a:p>
                      <a:pPr>
                        <a:lnSpc>
                          <a:spcPct val="107000"/>
                        </a:lnSpc>
                        <a:spcAft>
                          <a:spcPts val="800"/>
                        </a:spcAft>
                      </a:pPr>
                      <a:r>
                        <a:rPr lang="en-GB" sz="1800" b="0" i="1" dirty="0">
                          <a:solidFill>
                            <a:schemeClr val="tx1"/>
                          </a:solidFill>
                          <a:effectLst/>
                        </a:rPr>
                        <a:t>Linking to previous knowledge</a:t>
                      </a:r>
                      <a:endParaRPr lang="en-GB" sz="1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800"/>
                        </a:spcAft>
                      </a:pPr>
                      <a:r>
                        <a:rPr lang="en-GB" sz="1800" b="0" i="1" dirty="0">
                          <a:solidFill>
                            <a:schemeClr val="tx1"/>
                          </a:solidFill>
                          <a:effectLst/>
                        </a:rPr>
                        <a:t>Breaking down complicated information</a:t>
                      </a:r>
                      <a:endParaRPr lang="en-GB" sz="1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800"/>
                        </a:spcAft>
                      </a:pPr>
                      <a:r>
                        <a:rPr lang="en-GB" sz="1800" b="0" i="1" dirty="0">
                          <a:solidFill>
                            <a:schemeClr val="tx1"/>
                          </a:solidFill>
                          <a:effectLst/>
                        </a:rPr>
                        <a:t>Adapting language</a:t>
                      </a:r>
                      <a:endParaRPr lang="en-GB" sz="1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800"/>
                        </a:spcAft>
                      </a:pPr>
                      <a:r>
                        <a:rPr lang="en-GB" sz="1800" b="0" i="1" dirty="0">
                          <a:solidFill>
                            <a:schemeClr val="tx1"/>
                          </a:solidFill>
                          <a:effectLst/>
                        </a:rPr>
                        <a:t>Amplifying a dense text</a:t>
                      </a:r>
                      <a:endParaRPr lang="en-GB" sz="1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800"/>
                        </a:spcAft>
                      </a:pPr>
                      <a:r>
                        <a:rPr lang="en-GB" sz="1800" b="0" i="1" dirty="0">
                          <a:solidFill>
                            <a:schemeClr val="tx1"/>
                          </a:solidFill>
                          <a:effectLst/>
                        </a:rPr>
                        <a:t>Streamlining a text</a:t>
                      </a:r>
                      <a:endParaRPr lang="en-GB" sz="1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50950444"/>
                  </a:ext>
                </a:extLst>
              </a:tr>
              <a:tr h="2449463">
                <a:tc>
                  <a:txBody>
                    <a:bodyPr/>
                    <a:lstStyle/>
                    <a:p>
                      <a:pPr marL="342900" lvl="0" indent="-342900">
                        <a:lnSpc>
                          <a:spcPct val="107000"/>
                        </a:lnSpc>
                        <a:spcAft>
                          <a:spcPts val="1200"/>
                        </a:spcAft>
                        <a:buFont typeface="Symbol" panose="05050102010706020507" pitchFamily="18" charset="2"/>
                        <a:buChar char=""/>
                      </a:pPr>
                      <a:r>
                        <a:rPr lang="en-GB" sz="1400" b="0" dirty="0">
                          <a:solidFill>
                            <a:schemeClr val="tx1"/>
                          </a:solidFill>
                          <a:effectLst/>
                        </a:rPr>
                        <a:t>using comparisons to the background-specific purpose knowledge of the audience</a:t>
                      </a:r>
                      <a:endParaRPr lang="en-GB" sz="1800" b="0" dirty="0">
                        <a:solidFill>
                          <a:schemeClr val="tx1"/>
                        </a:solidFill>
                        <a:effectLst/>
                      </a:endParaRPr>
                    </a:p>
                    <a:p>
                      <a:pPr marL="342900" lvl="0" indent="-342900">
                        <a:lnSpc>
                          <a:spcPct val="107000"/>
                        </a:lnSpc>
                        <a:spcAft>
                          <a:spcPts val="1200"/>
                        </a:spcAft>
                        <a:buFont typeface="Symbol" panose="05050102010706020507" pitchFamily="18" charset="2"/>
                        <a:buChar char=""/>
                      </a:pPr>
                      <a:r>
                        <a:rPr lang="en-GB" sz="1400" b="0" dirty="0">
                          <a:solidFill>
                            <a:schemeClr val="tx1"/>
                          </a:solidFill>
                          <a:effectLst/>
                        </a:rPr>
                        <a:t>explaining</a:t>
                      </a:r>
                      <a:endParaRPr lang="en-GB"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marL="342900" lvl="0" indent="-342900">
                        <a:lnSpc>
                          <a:spcPct val="107000"/>
                        </a:lnSpc>
                        <a:spcAft>
                          <a:spcPts val="1200"/>
                        </a:spcAft>
                        <a:buFont typeface="Symbol" panose="05050102010706020507" pitchFamily="18" charset="2"/>
                        <a:buChar char=""/>
                      </a:pPr>
                      <a:r>
                        <a:rPr lang="en-GB" sz="1400" b="0">
                          <a:solidFill>
                            <a:schemeClr val="tx1"/>
                          </a:solidFill>
                          <a:effectLst/>
                        </a:rPr>
                        <a:t>breaking down complicated information and presenting parts of the process separately, if necessary</a:t>
                      </a:r>
                      <a:endParaRPr lang="en-GB" sz="1800" b="0">
                        <a:solidFill>
                          <a:schemeClr val="tx1"/>
                        </a:solidFill>
                        <a:effectLst/>
                      </a:endParaRPr>
                    </a:p>
                    <a:p>
                      <a:pPr marL="107950" indent="-107950">
                        <a:lnSpc>
                          <a:spcPct val="107000"/>
                        </a:lnSpc>
                        <a:spcAft>
                          <a:spcPts val="1200"/>
                        </a:spcAft>
                      </a:pPr>
                      <a:r>
                        <a:rPr lang="en-GB" sz="1400" b="0">
                          <a:solidFill>
                            <a:schemeClr val="tx1"/>
                          </a:solidFill>
                          <a:effectLst/>
                        </a:rPr>
                        <a:t> </a:t>
                      </a:r>
                      <a:endParaRPr lang="en-GB" sz="1800" b="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marL="342900" lvl="0" indent="-342900">
                        <a:lnSpc>
                          <a:spcPct val="107000"/>
                        </a:lnSpc>
                        <a:spcAft>
                          <a:spcPts val="1200"/>
                        </a:spcAft>
                        <a:buFont typeface="Symbol" panose="05050102010706020507" pitchFamily="18" charset="2"/>
                        <a:buChar char=""/>
                      </a:pPr>
                      <a:r>
                        <a:rPr lang="en-GB" sz="1400" b="0" dirty="0">
                          <a:solidFill>
                            <a:schemeClr val="tx1"/>
                          </a:solidFill>
                          <a:effectLst/>
                        </a:rPr>
                        <a:t>employing signposting language characteristic for presentations</a:t>
                      </a:r>
                      <a:endParaRPr lang="en-GB" sz="1800" b="0" dirty="0">
                        <a:solidFill>
                          <a:schemeClr val="tx1"/>
                        </a:solidFill>
                        <a:effectLst/>
                      </a:endParaRPr>
                    </a:p>
                    <a:p>
                      <a:pPr marL="107950" indent="-107950">
                        <a:lnSpc>
                          <a:spcPct val="107000"/>
                        </a:lnSpc>
                        <a:spcAft>
                          <a:spcPts val="1200"/>
                        </a:spcAft>
                      </a:pPr>
                      <a:r>
                        <a:rPr lang="en-GB" sz="1400" b="0" dirty="0">
                          <a:solidFill>
                            <a:schemeClr val="tx1"/>
                          </a:solidFill>
                          <a:effectLst/>
                        </a:rPr>
                        <a:t> </a:t>
                      </a:r>
                      <a:endParaRPr lang="en-GB"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marL="342900" lvl="0" indent="-342900">
                        <a:lnSpc>
                          <a:spcPct val="107000"/>
                        </a:lnSpc>
                        <a:spcAft>
                          <a:spcPts val="1200"/>
                        </a:spcAft>
                        <a:buFont typeface="Symbol" panose="05050102010706020507" pitchFamily="18" charset="2"/>
                        <a:buChar char=""/>
                      </a:pPr>
                      <a:r>
                        <a:rPr lang="en-GB" sz="1400" b="0">
                          <a:solidFill>
                            <a:schemeClr val="tx1"/>
                          </a:solidFill>
                          <a:effectLst/>
                        </a:rPr>
                        <a:t>adding illustrations or examples</a:t>
                      </a:r>
                      <a:endParaRPr lang="en-GB" sz="1800" b="0">
                        <a:solidFill>
                          <a:schemeClr val="tx1"/>
                        </a:solidFill>
                        <a:effectLst/>
                      </a:endParaRPr>
                    </a:p>
                    <a:p>
                      <a:pPr marL="342900" lvl="0" indent="-342900">
                        <a:lnSpc>
                          <a:spcPct val="107000"/>
                        </a:lnSpc>
                        <a:spcAft>
                          <a:spcPts val="1200"/>
                        </a:spcAft>
                        <a:buFont typeface="Symbol" panose="05050102010706020507" pitchFamily="18" charset="2"/>
                        <a:buChar char=""/>
                      </a:pPr>
                      <a:r>
                        <a:rPr lang="en-GB" sz="1400" b="0">
                          <a:solidFill>
                            <a:schemeClr val="tx1"/>
                          </a:solidFill>
                          <a:effectLst/>
                        </a:rPr>
                        <a:t>preparing definitions of technical terms and explanations of concepts that the audience is likely to be unfamiliar with</a:t>
                      </a:r>
                      <a:endParaRPr lang="en-GB" sz="1800" b="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marL="342900" lvl="0" indent="-342900">
                        <a:lnSpc>
                          <a:spcPct val="107000"/>
                        </a:lnSpc>
                        <a:spcAft>
                          <a:spcPts val="1200"/>
                        </a:spcAft>
                        <a:buFont typeface="Symbol" panose="05050102010706020507" pitchFamily="18" charset="2"/>
                        <a:buChar char=""/>
                      </a:pPr>
                      <a:r>
                        <a:rPr lang="en-GB" sz="1400" b="0" dirty="0">
                          <a:solidFill>
                            <a:schemeClr val="tx1"/>
                          </a:solidFill>
                          <a:effectLst/>
                        </a:rPr>
                        <a:t>placing the information on the slides in bullet points, tables and diagrams</a:t>
                      </a:r>
                      <a:endParaRPr lang="en-GB"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078982808"/>
                  </a:ext>
                </a:extLst>
              </a:tr>
            </a:tbl>
          </a:graphicData>
        </a:graphic>
      </p:graphicFrame>
    </p:spTree>
    <p:extLst>
      <p:ext uri="{BB962C8B-B14F-4D97-AF65-F5344CB8AC3E}">
        <p14:creationId xmlns:p14="http://schemas.microsoft.com/office/powerpoint/2010/main" val="4017565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1791F-4F2D-999E-E04E-EB3E716C76C9}"/>
              </a:ext>
            </a:extLst>
          </p:cNvPr>
          <p:cNvSpPr>
            <a:spLocks noGrp="1"/>
          </p:cNvSpPr>
          <p:nvPr>
            <p:ph idx="1"/>
          </p:nvPr>
        </p:nvSpPr>
        <p:spPr>
          <a:xfrm>
            <a:off x="4326238" y="2103437"/>
            <a:ext cx="7365380" cy="2470150"/>
          </a:xfrm>
        </p:spPr>
        <p: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Stage 4 Students practice giving the presentations within their teams.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Stage 5 Students deliver the presentation in front of the class. Each presentation is followed by a short discussion of the significance of the research and possible practical applications.</a:t>
            </a:r>
          </a:p>
          <a:p>
            <a:endParaRPr lang="en-GB" dirty="0"/>
          </a:p>
        </p:txBody>
      </p:sp>
      <p:sp>
        <p:nvSpPr>
          <p:cNvPr id="4" name="Titel 1">
            <a:extLst>
              <a:ext uri="{FF2B5EF4-FFF2-40B4-BE49-F238E27FC236}">
                <a16:creationId xmlns:a16="http://schemas.microsoft.com/office/drawing/2014/main" id="{F70C8CE1-7987-900D-2E81-D9B36D712B94}"/>
              </a:ext>
            </a:extLst>
          </p:cNvPr>
          <p:cNvSpPr txBox="1">
            <a:spLocks/>
          </p:cNvSpPr>
          <p:nvPr/>
        </p:nvSpPr>
        <p:spPr>
          <a:xfrm>
            <a:off x="500382" y="2103437"/>
            <a:ext cx="2278330" cy="19447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5100"/>
              <a:t>Task stages</a:t>
            </a:r>
            <a:endParaRPr lang="en-GB" sz="5100" dirty="0"/>
          </a:p>
        </p:txBody>
      </p:sp>
    </p:spTree>
    <p:extLst>
      <p:ext uri="{BB962C8B-B14F-4D97-AF65-F5344CB8AC3E}">
        <p14:creationId xmlns:p14="http://schemas.microsoft.com/office/powerpoint/2010/main" val="3117277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US" dirty="0"/>
              <a:t>Sources of articles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algn="just">
              <a:spcBef>
                <a:spcPts val="600"/>
              </a:spcBef>
              <a:spcAft>
                <a:spcPts val="600"/>
              </a:spcAft>
            </a:pPr>
            <a:r>
              <a:rPr lang="en-US" sz="2000" dirty="0">
                <a:solidFill>
                  <a:srgbClr val="000000"/>
                </a:solidFill>
                <a:effectLst/>
                <a:latin typeface="Myriad Pro"/>
                <a:ea typeface="Open Sans" panose="020B0606030504020204" pitchFamily="34" charset="0"/>
                <a:cs typeface="Open Sans" panose="020B0606030504020204" pitchFamily="34" charset="0"/>
              </a:rPr>
              <a:t>Possible sources of </a:t>
            </a:r>
            <a:r>
              <a:rPr lang="pl-PL" sz="2000" dirty="0">
                <a:solidFill>
                  <a:srgbClr val="000000"/>
                </a:solidFill>
                <a:effectLst/>
                <a:latin typeface="Myriad Pro"/>
                <a:ea typeface="Open Sans" panose="020B0606030504020204" pitchFamily="34" charset="0"/>
                <a:cs typeface="Open Sans" panose="020B0606030504020204" pitchFamily="34" charset="0"/>
              </a:rPr>
              <a:t>academic </a:t>
            </a:r>
            <a:r>
              <a:rPr lang="en-US" sz="2000" dirty="0">
                <a:solidFill>
                  <a:srgbClr val="000000"/>
                </a:solidFill>
                <a:effectLst/>
                <a:latin typeface="Myriad Pro"/>
                <a:ea typeface="Open Sans" panose="020B0606030504020204" pitchFamily="34" charset="0"/>
                <a:cs typeface="Open Sans" panose="020B0606030504020204" pitchFamily="34" charset="0"/>
              </a:rPr>
              <a:t>articles:</a:t>
            </a:r>
          </a:p>
          <a:p>
            <a:pPr marL="0" indent="0" algn="just">
              <a:spcBef>
                <a:spcPts val="600"/>
              </a:spcBef>
              <a:spcAft>
                <a:spcPts val="600"/>
              </a:spcAft>
              <a:buNone/>
            </a:pPr>
            <a:r>
              <a:rPr lang="en-US" sz="2000" u="sng" dirty="0">
                <a:solidFill>
                  <a:srgbClr val="000000"/>
                </a:solidFill>
                <a:effectLst/>
                <a:latin typeface="Myriad Pro"/>
                <a:ea typeface="Open Sans" panose="020B0606030504020204" pitchFamily="34" charset="0"/>
                <a:cs typeface="Open Sans" panose="020B0606030504020204" pitchFamily="34" charset="0"/>
                <a:hlinkClick r:id="rId3"/>
              </a:rPr>
              <a:t>https://journals.pan.pl/dlibra</a:t>
            </a:r>
            <a:endParaRPr lang="en-US" sz="2000" dirty="0">
              <a:solidFill>
                <a:srgbClr val="000000"/>
              </a:solidFill>
              <a:effectLst/>
              <a:latin typeface="Myriad Pro"/>
              <a:ea typeface="Open Sans" panose="020B0606030504020204" pitchFamily="34" charset="0"/>
              <a:cs typeface="Open Sans" panose="020B0606030504020204" pitchFamily="34" charset="0"/>
            </a:endParaRPr>
          </a:p>
          <a:p>
            <a:pPr marL="0" indent="0" algn="just">
              <a:spcBef>
                <a:spcPts val="600"/>
              </a:spcBef>
              <a:spcAft>
                <a:spcPts val="600"/>
              </a:spcAft>
              <a:buNone/>
            </a:pPr>
            <a:r>
              <a:rPr lang="en-US" sz="2000" u="sng" dirty="0">
                <a:solidFill>
                  <a:srgbClr val="000000"/>
                </a:solidFill>
                <a:effectLst/>
                <a:latin typeface="Myriad Pro"/>
                <a:ea typeface="Open Sans" panose="020B0606030504020204" pitchFamily="34" charset="0"/>
                <a:cs typeface="Open Sans" panose="020B0606030504020204" pitchFamily="34" charset="0"/>
                <a:hlinkClick r:id="rId4"/>
              </a:rPr>
              <a:t>https://www.springer.com/gp</a:t>
            </a:r>
            <a:endParaRPr lang="en-US" sz="2000" dirty="0">
              <a:solidFill>
                <a:srgbClr val="000000"/>
              </a:solidFill>
              <a:effectLst/>
              <a:latin typeface="Myriad Pro"/>
              <a:ea typeface="Open Sans" panose="020B0606030504020204" pitchFamily="34" charset="0"/>
              <a:cs typeface="Open Sans" panose="020B0606030504020204" pitchFamily="34" charset="0"/>
            </a:endParaRPr>
          </a:p>
          <a:p>
            <a:pPr marL="0" indent="0" algn="just">
              <a:spcBef>
                <a:spcPts val="600"/>
              </a:spcBef>
              <a:spcAft>
                <a:spcPts val="600"/>
              </a:spcAft>
              <a:buNone/>
            </a:pPr>
            <a:r>
              <a:rPr lang="en-US" sz="2000" u="sng" dirty="0">
                <a:solidFill>
                  <a:srgbClr val="000000"/>
                </a:solidFill>
                <a:effectLst/>
                <a:latin typeface="Myriad Pro"/>
                <a:ea typeface="Open Sans" panose="020B0606030504020204" pitchFamily="34" charset="0"/>
                <a:cs typeface="Open Sans" panose="020B0606030504020204" pitchFamily="34" charset="0"/>
                <a:hlinkClick r:id="rId5"/>
              </a:rPr>
              <a:t>https://www.elsevier.com/open-access/open-access-journals</a:t>
            </a:r>
            <a:endParaRPr lang="en-US" sz="2000" dirty="0">
              <a:solidFill>
                <a:srgbClr val="000000"/>
              </a:solidFill>
              <a:effectLst/>
              <a:latin typeface="Myriad Pro"/>
              <a:ea typeface="Open Sans" panose="020B0606030504020204" pitchFamily="34" charset="0"/>
              <a:cs typeface="Open Sans" panose="020B0606030504020204" pitchFamily="34" charset="0"/>
            </a:endParaRPr>
          </a:p>
          <a:p>
            <a:pPr marL="0" indent="0">
              <a:buNone/>
            </a:pPr>
            <a:endParaRPr lang="en-US" sz="2400" dirty="0"/>
          </a:p>
        </p:txBody>
      </p:sp>
    </p:spTree>
    <p:extLst>
      <p:ext uri="{BB962C8B-B14F-4D97-AF65-F5344CB8AC3E}">
        <p14:creationId xmlns:p14="http://schemas.microsoft.com/office/powerpoint/2010/main" val="11046709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5C222-E167-43FF-BB79-979AC21AF65D}"/>
              </a:ext>
            </a:extLst>
          </p:cNvPr>
          <p:cNvSpPr>
            <a:spLocks noGrp="1"/>
          </p:cNvSpPr>
          <p:nvPr>
            <p:ph type="ctrTitle"/>
          </p:nvPr>
        </p:nvSpPr>
        <p:spPr>
          <a:xfrm>
            <a:off x="652069" y="610634"/>
            <a:ext cx="9672507" cy="722766"/>
          </a:xfrm>
        </p:spPr>
        <p:txBody>
          <a:bodyPr>
            <a:normAutofit/>
          </a:bodyPr>
          <a:lstStyle/>
          <a:p>
            <a:pPr algn="l"/>
            <a:r>
              <a:rPr lang="en-GB" sz="3600" dirty="0"/>
              <a:t>Bibliography:</a:t>
            </a:r>
          </a:p>
        </p:txBody>
      </p:sp>
      <p:sp>
        <p:nvSpPr>
          <p:cNvPr id="5" name="pole tekstowe 3">
            <a:extLst>
              <a:ext uri="{FF2B5EF4-FFF2-40B4-BE49-F238E27FC236}">
                <a16:creationId xmlns:a16="http://schemas.microsoft.com/office/drawing/2014/main" id="{F2F58B27-D4BF-4E93-BEC4-9139223F6EE4}"/>
              </a:ext>
            </a:extLst>
          </p:cNvPr>
          <p:cNvSpPr txBox="1"/>
          <p:nvPr/>
        </p:nvSpPr>
        <p:spPr>
          <a:xfrm>
            <a:off x="652069" y="1532876"/>
            <a:ext cx="10714432" cy="1835182"/>
          </a:xfrm>
          <a:prstGeom prst="rect">
            <a:avLst/>
          </a:prstGeom>
          <a:noFill/>
        </p:spPr>
        <p:txBody>
          <a:bodyPr wrap="square" rtlCol="0">
            <a:spAutoFit/>
          </a:bodyPr>
          <a:lstStyle/>
          <a:p>
            <a:pPr>
              <a:lnSpc>
                <a:spcPct val="107000"/>
              </a:lnSpc>
              <a:spcBef>
                <a:spcPts val="375"/>
              </a:spcBef>
              <a:spcAft>
                <a:spcPts val="375"/>
              </a:spcAft>
            </a:pPr>
            <a:r>
              <a:rPr lang="en-GB" sz="1600" dirty="0">
                <a:effectLst/>
                <a:ea typeface="Times New Roman" panose="02020603050405020304" pitchFamily="18" charset="0"/>
                <a:cs typeface="Times New Roman" panose="02020603050405020304" pitchFamily="18" charset="0"/>
              </a:rPr>
              <a:t>Council of Europe</a:t>
            </a:r>
            <a:r>
              <a:rPr lang="pl-PL" sz="1600" dirty="0">
                <a:effectLst/>
                <a:ea typeface="Times New Roman" panose="02020603050405020304" pitchFamily="18" charset="0"/>
                <a:cs typeface="Times New Roman" panose="02020603050405020304" pitchFamily="18" charset="0"/>
              </a:rPr>
              <a:t>. </a:t>
            </a:r>
            <a:r>
              <a:rPr lang="en-GB" sz="1600" dirty="0">
                <a:effectLst/>
                <a:ea typeface="Times New Roman" panose="02020603050405020304" pitchFamily="18" charset="0"/>
                <a:cs typeface="Times New Roman" panose="02020603050405020304" pitchFamily="18" charset="0"/>
              </a:rPr>
              <a:t>2001</a:t>
            </a:r>
            <a:r>
              <a:rPr lang="pl-PL" sz="1600" dirty="0">
                <a:ea typeface="Times New Roman" panose="02020603050405020304" pitchFamily="18" charset="0"/>
                <a:cs typeface="Times New Roman" panose="02020603050405020304" pitchFamily="18" charset="0"/>
              </a:rPr>
              <a:t>. </a:t>
            </a:r>
            <a:r>
              <a:rPr lang="en-GB" sz="1600" i="1" dirty="0">
                <a:effectLst/>
                <a:ea typeface="Times New Roman" panose="02020603050405020304" pitchFamily="18" charset="0"/>
                <a:cs typeface="Times New Roman" panose="02020603050405020304" pitchFamily="18" charset="0"/>
              </a:rPr>
              <a:t>Common European Framework of Reference for Languages: Learning, Teaching, Assessment.</a:t>
            </a:r>
            <a:r>
              <a:rPr lang="en-GB" sz="1600" dirty="0">
                <a:effectLst/>
                <a:ea typeface="Times New Roman" panose="02020603050405020304" pitchFamily="18" charset="0"/>
                <a:cs typeface="Times New Roman" panose="02020603050405020304" pitchFamily="18" charset="0"/>
              </a:rPr>
              <a:t> Cambridge: Cambridge University Press. </a:t>
            </a:r>
            <a:r>
              <a:rPr lang="en-GB" sz="1600" b="1" u="sng" dirty="0">
                <a:effectLst/>
                <a:ea typeface="Times New Roman" panose="02020603050405020304" pitchFamily="18" charset="0"/>
                <a:cs typeface="Times New Roman" panose="02020603050405020304" pitchFamily="18" charset="0"/>
                <a:hlinkClick r:id="rId3"/>
              </a:rPr>
              <a:t>https://rm.coe.int/1680459f97</a:t>
            </a:r>
            <a:r>
              <a:rPr lang="en-GB" sz="1600" b="1" u="sng" dirty="0">
                <a:effectLst/>
                <a:ea typeface="Times New Roman" panose="02020603050405020304" pitchFamily="18" charset="0"/>
                <a:cs typeface="Times New Roman" panose="02020603050405020304" pitchFamily="18" charset="0"/>
              </a:rPr>
              <a:t> </a:t>
            </a:r>
            <a:endParaRPr lang="pl-PL" sz="1600" dirty="0">
              <a:effectLst/>
              <a:ea typeface="Calibri" panose="020F0502020204030204" pitchFamily="34" charset="0"/>
              <a:cs typeface="Times New Roman" panose="02020603050405020304" pitchFamily="18" charset="0"/>
            </a:endParaRPr>
          </a:p>
          <a:p>
            <a:pPr>
              <a:lnSpc>
                <a:spcPct val="107000"/>
              </a:lnSpc>
              <a:spcBef>
                <a:spcPts val="375"/>
              </a:spcBef>
              <a:spcAft>
                <a:spcPts val="375"/>
              </a:spcAft>
            </a:pPr>
            <a:r>
              <a:rPr lang="en-GB" sz="1600" dirty="0">
                <a:effectLst/>
                <a:ea typeface="Times New Roman" panose="02020603050405020304" pitchFamily="18" charset="0"/>
                <a:cs typeface="Times New Roman" panose="02020603050405020304" pitchFamily="18" charset="0"/>
              </a:rPr>
              <a:t>Council of Europe</a:t>
            </a:r>
            <a:r>
              <a:rPr lang="pl-PL" sz="1600" dirty="0">
                <a:effectLst/>
                <a:ea typeface="Times New Roman" panose="02020603050405020304" pitchFamily="18" charset="0"/>
                <a:cs typeface="Times New Roman" panose="02020603050405020304" pitchFamily="18" charset="0"/>
              </a:rPr>
              <a:t>. </a:t>
            </a:r>
            <a:r>
              <a:rPr lang="en-GB" sz="1600" dirty="0">
                <a:effectLst/>
                <a:ea typeface="Times New Roman" panose="02020603050405020304" pitchFamily="18" charset="0"/>
                <a:cs typeface="Times New Roman" panose="02020603050405020304" pitchFamily="18" charset="0"/>
              </a:rPr>
              <a:t>20</a:t>
            </a:r>
            <a:r>
              <a:rPr lang="pl-PL" sz="1600" dirty="0">
                <a:effectLst/>
                <a:ea typeface="Times New Roman" panose="02020603050405020304" pitchFamily="18" charset="0"/>
                <a:cs typeface="Times New Roman" panose="02020603050405020304" pitchFamily="18" charset="0"/>
              </a:rPr>
              <a:t>20</a:t>
            </a:r>
            <a:r>
              <a:rPr lang="pl-PL" sz="1600" dirty="0">
                <a:ea typeface="Times New Roman" panose="02020603050405020304" pitchFamily="18" charset="0"/>
                <a:cs typeface="Times New Roman" panose="02020603050405020304" pitchFamily="18" charset="0"/>
              </a:rPr>
              <a:t>.</a:t>
            </a:r>
            <a:r>
              <a:rPr lang="en-GB" sz="1600" dirty="0">
                <a:ea typeface="Times New Roman" panose="02020603050405020304" pitchFamily="18" charset="0"/>
                <a:cs typeface="Times New Roman" panose="02020603050405020304" pitchFamily="18" charset="0"/>
              </a:rPr>
              <a:t> </a:t>
            </a:r>
            <a:r>
              <a:rPr lang="en-GB" sz="1600" i="1" dirty="0">
                <a:effectLst/>
                <a:ea typeface="Times New Roman" panose="02020603050405020304" pitchFamily="18" charset="0"/>
                <a:cs typeface="Times New Roman" panose="02020603050405020304" pitchFamily="18" charset="0"/>
              </a:rPr>
              <a:t>Common European Framework of Reference for Languages: Learning, Teaching, Assessment. Companion volume.</a:t>
            </a:r>
            <a:r>
              <a:rPr lang="en-GB" sz="1600" i="1" dirty="0">
                <a:ea typeface="Times New Roman" panose="02020603050405020304" pitchFamily="18" charset="0"/>
                <a:cs typeface="Times New Roman" panose="02020603050405020304" pitchFamily="18" charset="0"/>
              </a:rPr>
              <a:t> </a:t>
            </a:r>
            <a:r>
              <a:rPr lang="en-GB" sz="1600" dirty="0">
                <a:effectLst/>
                <a:ea typeface="Times New Roman" panose="02020603050405020304" pitchFamily="18" charset="0"/>
                <a:cs typeface="Times New Roman" panose="02020603050405020304" pitchFamily="18" charset="0"/>
              </a:rPr>
              <a:t>Strasbourg: Council of Europe Publishing. </a:t>
            </a:r>
            <a:br>
              <a:rPr lang="en-GB" sz="1600" dirty="0">
                <a:effectLst/>
                <a:ea typeface="Times New Roman" panose="02020603050405020304" pitchFamily="18" charset="0"/>
                <a:cs typeface="Times New Roman" panose="02020603050405020304" pitchFamily="18" charset="0"/>
              </a:rPr>
            </a:br>
            <a:r>
              <a:rPr lang="pl-PL" sz="1600" b="1" u="sng" dirty="0">
                <a:effectLst/>
                <a:ea typeface="Times New Roman" panose="02020603050405020304" pitchFamily="18" charset="0"/>
                <a:cs typeface="Times New Roman" panose="02020603050405020304" pitchFamily="18" charset="0"/>
                <a:hlinkClick r:id="rId4"/>
              </a:rPr>
              <a:t>https://rm.coe.int/common-european-framework-of-reference-for-languages-learning-teaching/16809ea0d4</a:t>
            </a:r>
            <a:r>
              <a:rPr lang="de-DE" sz="1600" b="1" u="sng" dirty="0">
                <a:effectLst/>
                <a:ea typeface="Times New Roman" panose="02020603050405020304" pitchFamily="18" charset="0"/>
                <a:cs typeface="Times New Roman" panose="02020603050405020304" pitchFamily="18" charset="0"/>
              </a:rPr>
              <a:t> </a:t>
            </a:r>
            <a:endParaRPr lang="pl-PL" sz="1600" b="1" u="sng" dirty="0">
              <a:effectLst/>
              <a:ea typeface="Times New Roman" panose="02020603050405020304" pitchFamily="18" charset="0"/>
              <a:cs typeface="Times New Roman" panose="02020603050405020304" pitchFamily="18" charset="0"/>
            </a:endParaRPr>
          </a:p>
          <a:p>
            <a:pPr>
              <a:lnSpc>
                <a:spcPct val="107000"/>
              </a:lnSpc>
              <a:spcBef>
                <a:spcPts val="375"/>
              </a:spcBef>
              <a:spcAft>
                <a:spcPts val="375"/>
              </a:spcAft>
            </a:pPr>
            <a:endParaRPr lang="pl-PL"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6677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9233" y="279775"/>
            <a:ext cx="9720044" cy="824521"/>
          </a:xfrm>
        </p:spPr>
        <p:txBody>
          <a:bodyPr>
            <a:normAutofit/>
          </a:bodyPr>
          <a:lstStyle/>
          <a:p>
            <a:pPr algn="l">
              <a:lnSpc>
                <a:spcPct val="100000"/>
              </a:lnSpc>
              <a:spcBef>
                <a:spcPts val="600"/>
              </a:spcBef>
            </a:pPr>
            <a:r>
              <a:rPr lang="en-US" sz="3600" dirty="0"/>
              <a:t>Main</a:t>
            </a:r>
            <a:r>
              <a:rPr lang="pl-PL" sz="3600" dirty="0"/>
              <a:t> </a:t>
            </a:r>
            <a:r>
              <a:rPr lang="en-US" sz="3600" dirty="0"/>
              <a:t>Points</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752471" y="1606860"/>
            <a:ext cx="10687058" cy="3455124"/>
          </a:xfrm>
        </p:spPr>
        <p:txBody>
          <a:bodyPr>
            <a:noAutofit/>
          </a:bodyPr>
          <a:lstStyle/>
          <a:p>
            <a:pPr marL="342900" indent="-342900" algn="l">
              <a:lnSpc>
                <a:spcPct val="100000"/>
              </a:lnSpc>
              <a:spcBef>
                <a:spcPts val="600"/>
              </a:spcBef>
              <a:spcAft>
                <a:spcPts val="600"/>
              </a:spcAft>
              <a:buFont typeface="Arial" panose="020B0604020202020204" pitchFamily="34" charset="0"/>
              <a:buChar char="•"/>
            </a:pPr>
            <a:r>
              <a:rPr lang="en-US" sz="2800" dirty="0"/>
              <a:t>Definition of mediation strategies as presented in the CEFR </a:t>
            </a:r>
            <a:r>
              <a:rPr lang="pl-PL" sz="2800" dirty="0"/>
              <a:t>C</a:t>
            </a:r>
            <a:r>
              <a:rPr lang="en-US" sz="2800" dirty="0"/>
              <a:t>ompanion </a:t>
            </a:r>
            <a:r>
              <a:rPr lang="pl-PL" sz="2800" dirty="0"/>
              <a:t>V</a:t>
            </a:r>
            <a:r>
              <a:rPr lang="en-US" sz="2800" dirty="0"/>
              <a:t>olume</a:t>
            </a:r>
          </a:p>
          <a:p>
            <a:pPr marL="342900" indent="-342900" algn="l">
              <a:lnSpc>
                <a:spcPct val="100000"/>
              </a:lnSpc>
              <a:spcBef>
                <a:spcPts val="600"/>
              </a:spcBef>
              <a:spcAft>
                <a:spcPts val="600"/>
              </a:spcAft>
              <a:buFont typeface="Arial" panose="020B0604020202020204" pitchFamily="34" charset="0"/>
              <a:buChar char="•"/>
            </a:pPr>
            <a:r>
              <a:rPr lang="en-US" sz="2800" dirty="0"/>
              <a:t>Categories of mediation strategies</a:t>
            </a:r>
          </a:p>
          <a:p>
            <a:pPr marL="342900" indent="-342900" algn="l">
              <a:lnSpc>
                <a:spcPct val="100000"/>
              </a:lnSpc>
              <a:spcBef>
                <a:spcPts val="600"/>
              </a:spcBef>
              <a:spcAft>
                <a:spcPts val="600"/>
              </a:spcAft>
              <a:buFont typeface="Arial" panose="020B0604020202020204" pitchFamily="34" charset="0"/>
              <a:buChar char="•"/>
            </a:pPr>
            <a:r>
              <a:rPr lang="en-US" sz="2800" dirty="0"/>
              <a:t>Descriptors of mediation strategies </a:t>
            </a:r>
          </a:p>
          <a:p>
            <a:pPr marL="800100" lvl="1" indent="-342900" algn="l">
              <a:lnSpc>
                <a:spcPct val="100000"/>
              </a:lnSpc>
              <a:spcBef>
                <a:spcPts val="600"/>
              </a:spcBef>
              <a:spcAft>
                <a:spcPts val="600"/>
              </a:spcAft>
              <a:buFont typeface="Wingdings" panose="05000000000000000000" pitchFamily="2" charset="2"/>
              <a:buChar char="Ø"/>
            </a:pPr>
            <a:r>
              <a:rPr lang="en-US" sz="2400" dirty="0"/>
              <a:t>to structure the description of a classroom task: Presenting the latest research in the field of studies (see part 1.4</a:t>
            </a:r>
            <a:r>
              <a:rPr lang="pl-PL" sz="2400" dirty="0"/>
              <a:t>)</a:t>
            </a:r>
            <a:endParaRPr lang="en-US" sz="2400" i="1" dirty="0"/>
          </a:p>
          <a:p>
            <a:pPr marL="800100" lvl="1" indent="-342900" algn="l">
              <a:lnSpc>
                <a:spcPct val="100000"/>
              </a:lnSpc>
              <a:spcBef>
                <a:spcPts val="600"/>
              </a:spcBef>
              <a:spcAft>
                <a:spcPts val="600"/>
              </a:spcAft>
              <a:buFont typeface="Wingdings" panose="05000000000000000000" pitchFamily="2" charset="2"/>
              <a:buChar char="Ø"/>
            </a:pPr>
            <a:r>
              <a:rPr lang="en-US" sz="2400" dirty="0"/>
              <a:t>to give guidelines to students on how to successfully do the classroom task.</a:t>
            </a:r>
            <a:endParaRPr lang="en-US" sz="4400" dirty="0"/>
          </a:p>
        </p:txBody>
      </p:sp>
    </p:spTree>
    <p:custDataLst>
      <p:tags r:id="rId1"/>
    </p:custDataLst>
    <p:extLst>
      <p:ext uri="{BB962C8B-B14F-4D97-AF65-F5344CB8AC3E}">
        <p14:creationId xmlns:p14="http://schemas.microsoft.com/office/powerpoint/2010/main" val="52475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9233" y="279775"/>
            <a:ext cx="9720044" cy="824521"/>
          </a:xfrm>
        </p:spPr>
        <p:txBody>
          <a:bodyPr>
            <a:normAutofit/>
          </a:bodyPr>
          <a:lstStyle/>
          <a:p>
            <a:pPr algn="l">
              <a:lnSpc>
                <a:spcPct val="100000"/>
              </a:lnSpc>
              <a:spcBef>
                <a:spcPts val="600"/>
              </a:spcBef>
            </a:pPr>
            <a:r>
              <a:rPr lang="en-GB" sz="3600" dirty="0"/>
              <a:t>Mediation strategies in CEFR Companion Volume</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685237" y="2080102"/>
            <a:ext cx="5875361" cy="2697795"/>
          </a:xfrm>
        </p:spPr>
        <p:txBody>
          <a:bodyPr>
            <a:noAutofit/>
          </a:bodyPr>
          <a:lstStyle/>
          <a:p>
            <a:pPr algn="l">
              <a:lnSpc>
                <a:spcPct val="100000"/>
              </a:lnSpc>
              <a:spcBef>
                <a:spcPts val="600"/>
              </a:spcBef>
            </a:pPr>
            <a:r>
              <a:rPr lang="en-GB" sz="1600" dirty="0"/>
              <a:t>“</a:t>
            </a:r>
            <a:r>
              <a:rPr lang="en-US" sz="1600" b="1" dirty="0"/>
              <a:t>Mediation strategies are the techniques employed to clarify meaning and facilitate understanding. </a:t>
            </a:r>
            <a:r>
              <a:rPr lang="en-US" sz="1600" dirty="0"/>
              <a:t>As a mediator, the user/learner may need to shuttle between people, between texts, between types of discourse and between languages, varieties or modalities, depending on the</a:t>
            </a:r>
            <a:r>
              <a:rPr lang="pl-PL" sz="1600" dirty="0"/>
              <a:t> </a:t>
            </a:r>
            <a:r>
              <a:rPr lang="en-US" sz="1600" dirty="0"/>
              <a:t>mediation context.</a:t>
            </a:r>
            <a:r>
              <a:rPr lang="pl-PL" sz="1600" dirty="0"/>
              <a:t>” (</a:t>
            </a:r>
            <a:r>
              <a:rPr lang="en-GB" sz="1600" dirty="0"/>
              <a:t>Council of Europe 2020: </a:t>
            </a:r>
            <a:r>
              <a:rPr lang="pl-PL" sz="1600" dirty="0"/>
              <a:t>117-118</a:t>
            </a:r>
            <a:r>
              <a:rPr lang="en-GB" sz="1600" dirty="0"/>
              <a:t>)</a:t>
            </a:r>
            <a:r>
              <a:rPr lang="en-US" sz="1600" dirty="0"/>
              <a:t>.</a:t>
            </a:r>
          </a:p>
        </p:txBody>
      </p:sp>
      <p:graphicFrame>
        <p:nvGraphicFramePr>
          <p:cNvPr id="5" name="Diagram 4">
            <a:extLst>
              <a:ext uri="{FF2B5EF4-FFF2-40B4-BE49-F238E27FC236}">
                <a16:creationId xmlns:a16="http://schemas.microsoft.com/office/drawing/2014/main" id="{78E1F970-AE30-4FC5-9F22-49477A4C33AA}"/>
              </a:ext>
            </a:extLst>
          </p:cNvPr>
          <p:cNvGraphicFramePr/>
          <p:nvPr>
            <p:extLst>
              <p:ext uri="{D42A27DB-BD31-4B8C-83A1-F6EECF244321}">
                <p14:modId xmlns:p14="http://schemas.microsoft.com/office/powerpoint/2010/main" val="3682607894"/>
              </p:ext>
            </p:extLst>
          </p:nvPr>
        </p:nvGraphicFramePr>
        <p:xfrm>
          <a:off x="6755934" y="1430322"/>
          <a:ext cx="5140587" cy="40410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65814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422388"/>
            <a:ext cx="9720044" cy="984023"/>
          </a:xfrm>
        </p:spPr>
        <p:txBody>
          <a:bodyPr>
            <a:normAutofit/>
          </a:bodyPr>
          <a:lstStyle/>
          <a:p>
            <a:pPr algn="l"/>
            <a:r>
              <a:rPr lang="pl-PL" sz="3600" dirty="0"/>
              <a:t>Categories of mediation strategies </a:t>
            </a:r>
            <a:endParaRPr lang="en-GB" sz="3600" dirty="0"/>
          </a:p>
        </p:txBody>
      </p:sp>
      <p:sp>
        <p:nvSpPr>
          <p:cNvPr id="4" name="Podtytuł 2">
            <a:extLst>
              <a:ext uri="{FF2B5EF4-FFF2-40B4-BE49-F238E27FC236}">
                <a16:creationId xmlns:a16="http://schemas.microsoft.com/office/drawing/2014/main" id="{21882FDE-487A-43F2-8DA8-99996ED80A60}"/>
              </a:ext>
            </a:extLst>
          </p:cNvPr>
          <p:cNvSpPr txBox="1">
            <a:spLocks/>
          </p:cNvSpPr>
          <p:nvPr/>
        </p:nvSpPr>
        <p:spPr>
          <a:xfrm>
            <a:off x="947956" y="1864425"/>
            <a:ext cx="10645330" cy="31291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600"/>
              </a:spcBef>
            </a:pPr>
            <a:endParaRPr lang="en-GB" sz="2200" dirty="0"/>
          </a:p>
        </p:txBody>
      </p:sp>
      <p:graphicFrame>
        <p:nvGraphicFramePr>
          <p:cNvPr id="3" name="Diagram 2">
            <a:extLst>
              <a:ext uri="{FF2B5EF4-FFF2-40B4-BE49-F238E27FC236}">
                <a16:creationId xmlns:a16="http://schemas.microsoft.com/office/drawing/2014/main" id="{39D78470-B5D8-4368-A108-52F4AF6AA804}"/>
              </a:ext>
            </a:extLst>
          </p:cNvPr>
          <p:cNvGraphicFramePr/>
          <p:nvPr>
            <p:extLst>
              <p:ext uri="{D42A27DB-BD31-4B8C-83A1-F6EECF244321}">
                <p14:modId xmlns:p14="http://schemas.microsoft.com/office/powerpoint/2010/main" val="4065571372"/>
              </p:ext>
            </p:extLst>
          </p:nvPr>
        </p:nvGraphicFramePr>
        <p:xfrm>
          <a:off x="1132515" y="1543575"/>
          <a:ext cx="10570128" cy="41944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476020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414A61-E8BC-4619-A7DA-9CFC76F6B04E}"/>
              </a:ext>
            </a:extLst>
          </p:cNvPr>
          <p:cNvSpPr>
            <a:spLocks noGrp="1"/>
          </p:cNvSpPr>
          <p:nvPr>
            <p:ph type="ctrTitle"/>
          </p:nvPr>
        </p:nvSpPr>
        <p:spPr>
          <a:xfrm>
            <a:off x="519545" y="621792"/>
            <a:ext cx="5181503" cy="5504688"/>
          </a:xfrm>
        </p:spPr>
        <p:txBody>
          <a:bodyPr vert="horz" lIns="91440" tIns="45720" rIns="91440" bIns="45720" rtlCol="0" anchor="ctr">
            <a:normAutofit/>
          </a:bodyPr>
          <a:lstStyle/>
          <a:p>
            <a:pPr marL="457200" marR="0" lvl="0" indent="-457200" algn="l" fontAlgn="auto">
              <a:spcAft>
                <a:spcPts val="0"/>
              </a:spcAft>
              <a:buClrTx/>
              <a:buSzTx/>
              <a:buFont typeface="Wingdings" panose="05000000000000000000" pitchFamily="2" charset="2"/>
              <a:buChar char="v"/>
              <a:tabLst/>
              <a:defRPr/>
            </a:pPr>
            <a:r>
              <a:rPr lang="en-US" sz="3400" kern="1200" dirty="0">
                <a:latin typeface="+mj-lt"/>
                <a:ea typeface="+mj-ea"/>
                <a:cs typeface="+mj-cs"/>
              </a:rPr>
              <a:t>An example of a collaborative task</a:t>
            </a:r>
            <a:br>
              <a:rPr lang="pl-PL" sz="3400" b="1" kern="1200" dirty="0">
                <a:solidFill>
                  <a:schemeClr val="tx1"/>
                </a:solidFill>
                <a:latin typeface="+mj-lt"/>
                <a:ea typeface="+mj-ea"/>
                <a:cs typeface="+mj-cs"/>
              </a:rPr>
            </a:br>
            <a:br>
              <a:rPr lang="pl-PL" sz="3400" b="1" kern="1200" dirty="0">
                <a:solidFill>
                  <a:schemeClr val="tx1"/>
                </a:solidFill>
                <a:latin typeface="+mj-lt"/>
                <a:ea typeface="+mj-ea"/>
                <a:cs typeface="+mj-cs"/>
              </a:rPr>
            </a:br>
            <a:r>
              <a:rPr lang="pl-PL" sz="2800" dirty="0"/>
              <a:t>T</a:t>
            </a:r>
            <a:r>
              <a:rPr kumimoji="0" lang="en-US" sz="2800" b="0" i="0" u="none" strike="noStrike" kern="1200" cap="none" spc="0" normalizeH="0" baseline="0" noProof="0" dirty="0">
                <a:ln>
                  <a:noFill/>
                </a:ln>
                <a:solidFill>
                  <a:schemeClr val="tx1"/>
                </a:solidFill>
                <a:effectLst/>
                <a:uLnTx/>
                <a:uFillTx/>
                <a:latin typeface="+mj-lt"/>
                <a:ea typeface="+mj-ea"/>
                <a:cs typeface="+mj-cs"/>
              </a:rPr>
              <a:t>argeted scales:</a:t>
            </a:r>
            <a:br>
              <a:rPr kumimoji="0" lang="pl-PL" sz="2800" b="0" i="0" u="none" strike="noStrike" kern="1200" cap="none" spc="0" normalizeH="0" baseline="0" noProof="0" dirty="0">
                <a:ln>
                  <a:noFill/>
                </a:ln>
                <a:solidFill>
                  <a:schemeClr val="tx1"/>
                </a:solidFill>
                <a:effectLst/>
                <a:uLnTx/>
                <a:uFillTx/>
                <a:latin typeface="+mj-lt"/>
                <a:ea typeface="+mj-ea"/>
                <a:cs typeface="+mj-cs"/>
              </a:rPr>
            </a:br>
            <a:br>
              <a:rPr kumimoji="0" lang="en-US" sz="2800" b="0" i="0" u="none" strike="noStrike" kern="1200" cap="none" spc="0" normalizeH="0" baseline="0" noProof="0" dirty="0">
                <a:ln>
                  <a:noFill/>
                </a:ln>
                <a:solidFill>
                  <a:schemeClr val="tx1"/>
                </a:solidFill>
                <a:effectLst/>
                <a:uLnTx/>
                <a:uFillTx/>
                <a:latin typeface="+mj-lt"/>
                <a:ea typeface="+mj-ea"/>
                <a:cs typeface="+mj-cs"/>
              </a:rPr>
            </a:br>
            <a:r>
              <a:rPr kumimoji="0" lang="en-GB" sz="2400" b="0" i="0" u="none" strike="noStrike" kern="1200" cap="none" spc="0" normalizeH="0" baseline="0" noProof="0" dirty="0">
                <a:ln>
                  <a:noFill/>
                </a:ln>
                <a:solidFill>
                  <a:schemeClr val="tx1"/>
                </a:solidFill>
                <a:effectLst/>
                <a:uLnTx/>
                <a:uFillTx/>
                <a:latin typeface="+mj-lt"/>
                <a:ea typeface="+mj-ea"/>
                <a:cs typeface="+mj-cs"/>
              </a:rPr>
              <a:t>•	</a:t>
            </a:r>
            <a:r>
              <a:rPr lang="en-GB" sz="2400" dirty="0">
                <a:solidFill>
                  <a:srgbClr val="000000"/>
                </a:solidFill>
                <a:effectLst/>
                <a:latin typeface="Myriad Pro"/>
                <a:ea typeface="Open Sans" panose="020B0606030504020204" pitchFamily="34" charset="0"/>
                <a:cs typeface="Open Sans" panose="020B0606030504020204" pitchFamily="34" charset="0"/>
              </a:rPr>
              <a:t>Amplifying a dense text</a:t>
            </a:r>
            <a:br>
              <a:rPr kumimoji="0" lang="en-GB" sz="2400" b="0" i="0" u="none" strike="noStrike" kern="1200" cap="none" spc="0" normalizeH="0" baseline="0" noProof="0" dirty="0">
                <a:ln>
                  <a:noFill/>
                </a:ln>
                <a:solidFill>
                  <a:schemeClr val="tx1"/>
                </a:solidFill>
                <a:effectLst/>
                <a:uLnTx/>
                <a:uFillTx/>
                <a:latin typeface="+mj-lt"/>
                <a:ea typeface="+mj-ea"/>
                <a:cs typeface="+mj-cs"/>
              </a:rPr>
            </a:br>
            <a:r>
              <a:rPr kumimoji="0" lang="en-GB" sz="2400" b="0" i="0" u="none" strike="noStrike" kern="1200" cap="none" spc="0" normalizeH="0" baseline="0" noProof="0" dirty="0">
                <a:ln>
                  <a:noFill/>
                </a:ln>
                <a:solidFill>
                  <a:schemeClr val="tx1"/>
                </a:solidFill>
                <a:effectLst/>
                <a:uLnTx/>
                <a:uFillTx/>
                <a:latin typeface="+mj-lt"/>
                <a:ea typeface="+mj-ea"/>
                <a:cs typeface="+mj-cs"/>
              </a:rPr>
              <a:t>•	</a:t>
            </a:r>
            <a:r>
              <a:rPr lang="en-GB" sz="2400" dirty="0">
                <a:solidFill>
                  <a:srgbClr val="000000"/>
                </a:solidFill>
                <a:effectLst/>
                <a:latin typeface="Myriad Pro"/>
                <a:ea typeface="Open Sans" panose="020B0606030504020204" pitchFamily="34" charset="0"/>
                <a:cs typeface="Open Sans" panose="020B0606030504020204" pitchFamily="34" charset="0"/>
              </a:rPr>
              <a:t>Streamlining a text</a:t>
            </a:r>
            <a:br>
              <a:rPr kumimoji="0" lang="en-GB" sz="2400" b="0" i="0" u="none" strike="noStrike" kern="1200" cap="none" spc="0" normalizeH="0" baseline="0" noProof="0" dirty="0">
                <a:ln>
                  <a:noFill/>
                </a:ln>
                <a:solidFill>
                  <a:schemeClr val="tx1"/>
                </a:solidFill>
                <a:effectLst/>
                <a:uLnTx/>
                <a:uFillTx/>
                <a:latin typeface="+mj-lt"/>
                <a:ea typeface="+mj-ea"/>
                <a:cs typeface="+mj-cs"/>
              </a:rPr>
            </a:br>
            <a:r>
              <a:rPr kumimoji="0" lang="en-GB" sz="2400" b="0" i="0" u="none" strike="noStrike" kern="1200" cap="none" spc="0" normalizeH="0" baseline="0" noProof="0" dirty="0">
                <a:ln>
                  <a:noFill/>
                </a:ln>
                <a:solidFill>
                  <a:schemeClr val="tx1"/>
                </a:solidFill>
                <a:effectLst/>
                <a:uLnTx/>
                <a:uFillTx/>
                <a:latin typeface="+mj-lt"/>
                <a:ea typeface="+mj-ea"/>
                <a:cs typeface="+mj-cs"/>
              </a:rPr>
              <a:t>•	</a:t>
            </a:r>
            <a:r>
              <a:rPr lang="en-GB" sz="2400" dirty="0">
                <a:solidFill>
                  <a:srgbClr val="000000"/>
                </a:solidFill>
                <a:effectLst/>
                <a:latin typeface="Myriad Pro"/>
                <a:ea typeface="Open Sans" panose="020B0606030504020204" pitchFamily="34" charset="0"/>
                <a:cs typeface="Open Sans" panose="020B0606030504020204" pitchFamily="34" charset="0"/>
              </a:rPr>
              <a:t>Linking to previous </a:t>
            </a:r>
            <a:r>
              <a:rPr lang="pl-PL" sz="2400" dirty="0">
                <a:solidFill>
                  <a:srgbClr val="000000"/>
                </a:solidFill>
                <a:effectLst/>
                <a:latin typeface="Myriad Pro"/>
                <a:ea typeface="Open Sans" panose="020B0606030504020204" pitchFamily="34" charset="0"/>
                <a:cs typeface="Open Sans" panose="020B0606030504020204" pitchFamily="34" charset="0"/>
              </a:rPr>
              <a:t>	</a:t>
            </a:r>
            <a:r>
              <a:rPr lang="en-GB" sz="2400" dirty="0">
                <a:solidFill>
                  <a:srgbClr val="000000"/>
                </a:solidFill>
                <a:effectLst/>
                <a:latin typeface="Myriad Pro"/>
                <a:ea typeface="Open Sans" panose="020B0606030504020204" pitchFamily="34" charset="0"/>
                <a:cs typeface="Open Sans" panose="020B0606030504020204" pitchFamily="34" charset="0"/>
              </a:rPr>
              <a:t>knowledge</a:t>
            </a:r>
            <a:br>
              <a:rPr kumimoji="0" lang="en-GB" sz="2400" b="0" i="0" u="none" strike="noStrike" kern="1200" cap="none" spc="0" normalizeH="0" baseline="0" noProof="0" dirty="0">
                <a:ln>
                  <a:noFill/>
                </a:ln>
                <a:solidFill>
                  <a:schemeClr val="tx1"/>
                </a:solidFill>
                <a:effectLst/>
                <a:uLnTx/>
                <a:uFillTx/>
                <a:latin typeface="+mj-lt"/>
                <a:ea typeface="+mj-ea"/>
                <a:cs typeface="+mj-cs"/>
              </a:rPr>
            </a:br>
            <a:r>
              <a:rPr kumimoji="0" lang="en-GB" sz="2400" b="0" i="0" u="none" strike="noStrike" kern="1200" cap="none" spc="0" normalizeH="0" baseline="0" noProof="0" dirty="0">
                <a:ln>
                  <a:noFill/>
                </a:ln>
                <a:solidFill>
                  <a:schemeClr val="tx1"/>
                </a:solidFill>
                <a:effectLst/>
                <a:uLnTx/>
                <a:uFillTx/>
                <a:latin typeface="+mj-lt"/>
                <a:ea typeface="+mj-ea"/>
                <a:cs typeface="+mj-cs"/>
              </a:rPr>
              <a:t>•	</a:t>
            </a:r>
            <a:r>
              <a:rPr lang="en-GB" sz="2400" dirty="0">
                <a:solidFill>
                  <a:srgbClr val="000000"/>
                </a:solidFill>
                <a:effectLst/>
                <a:latin typeface="Myriad Pro"/>
                <a:ea typeface="Open Sans" panose="020B0606030504020204" pitchFamily="34" charset="0"/>
                <a:cs typeface="Open Sans" panose="020B0606030504020204" pitchFamily="34" charset="0"/>
              </a:rPr>
              <a:t>Adapting language</a:t>
            </a:r>
            <a:r>
              <a:rPr lang="pl-PL" sz="2400" dirty="0">
                <a:solidFill>
                  <a:srgbClr val="000000"/>
                </a:solidFill>
                <a:effectLst/>
                <a:latin typeface="Myriad Pro"/>
                <a:ea typeface="Open Sans" panose="020B0606030504020204" pitchFamily="34" charset="0"/>
                <a:cs typeface="Open Sans" panose="020B0606030504020204" pitchFamily="34" charset="0"/>
              </a:rPr>
              <a:t> </a:t>
            </a:r>
            <a:br>
              <a:rPr lang="pl-PL" sz="2400" dirty="0">
                <a:solidFill>
                  <a:srgbClr val="000000"/>
                </a:solidFill>
                <a:effectLst/>
                <a:latin typeface="Myriad Pro"/>
                <a:ea typeface="Open Sans" panose="020B0606030504020204" pitchFamily="34" charset="0"/>
                <a:cs typeface="Open Sans" panose="020B0606030504020204" pitchFamily="34" charset="0"/>
              </a:rPr>
            </a:br>
            <a:r>
              <a:rPr kumimoji="0" lang="en-GB" sz="2400" b="0" i="0" u="none" strike="noStrike" kern="1200" cap="none" spc="0" normalizeH="0" baseline="0" noProof="0" dirty="0">
                <a:ln>
                  <a:noFill/>
                </a:ln>
                <a:solidFill>
                  <a:schemeClr val="tx1"/>
                </a:solidFill>
                <a:effectLst/>
                <a:uLnTx/>
                <a:uFillTx/>
                <a:latin typeface="+mj-lt"/>
                <a:ea typeface="+mj-ea"/>
                <a:cs typeface="+mj-cs"/>
              </a:rPr>
              <a:t>•	</a:t>
            </a:r>
            <a:r>
              <a:rPr lang="en-GB" sz="2400" dirty="0">
                <a:solidFill>
                  <a:srgbClr val="000000"/>
                </a:solidFill>
                <a:effectLst/>
                <a:latin typeface="Myriad Pro"/>
                <a:ea typeface="Open Sans" panose="020B0606030504020204" pitchFamily="34" charset="0"/>
                <a:cs typeface="Open Sans" panose="020B0606030504020204" pitchFamily="34" charset="0"/>
              </a:rPr>
              <a:t>Breaking down complicated </a:t>
            </a:r>
            <a:r>
              <a:rPr lang="pl-PL" sz="2400" dirty="0">
                <a:solidFill>
                  <a:srgbClr val="000000"/>
                </a:solidFill>
                <a:effectLst/>
                <a:latin typeface="Myriad Pro"/>
                <a:ea typeface="Open Sans" panose="020B0606030504020204" pitchFamily="34" charset="0"/>
                <a:cs typeface="Open Sans" panose="020B0606030504020204" pitchFamily="34" charset="0"/>
              </a:rPr>
              <a:t>	</a:t>
            </a:r>
            <a:r>
              <a:rPr lang="en-GB" sz="2400" dirty="0">
                <a:solidFill>
                  <a:srgbClr val="000000"/>
                </a:solidFill>
                <a:effectLst/>
                <a:latin typeface="Myriad Pro"/>
                <a:ea typeface="Open Sans" panose="020B0606030504020204" pitchFamily="34" charset="0"/>
                <a:cs typeface="Open Sans" panose="020B0606030504020204" pitchFamily="34" charset="0"/>
              </a:rPr>
              <a:t>information</a:t>
            </a:r>
            <a:br>
              <a:rPr kumimoji="0" lang="en-GB" sz="2400" b="0" i="0" u="none" strike="noStrike" kern="1200" cap="none" spc="0" normalizeH="0" baseline="0" noProof="0" dirty="0">
                <a:ln>
                  <a:noFill/>
                </a:ln>
                <a:solidFill>
                  <a:schemeClr val="tx1"/>
                </a:solidFill>
                <a:effectLst/>
                <a:uLnTx/>
                <a:uFillTx/>
                <a:latin typeface="+mj-lt"/>
                <a:ea typeface="+mj-ea"/>
                <a:cs typeface="+mj-cs"/>
              </a:rPr>
            </a:br>
            <a:endParaRPr lang="en-US" sz="2400" kern="1200" dirty="0">
              <a:solidFill>
                <a:schemeClr val="tx1"/>
              </a:solidFill>
              <a:latin typeface="+mj-lt"/>
              <a:ea typeface="+mj-ea"/>
              <a:cs typeface="+mj-cs"/>
            </a:endParaRPr>
          </a:p>
        </p:txBody>
      </p:sp>
      <p:pic>
        <p:nvPicPr>
          <p:cNvPr id="14" name="Grafika 13" descr="Group Brainstorm">
            <a:extLst>
              <a:ext uri="{FF2B5EF4-FFF2-40B4-BE49-F238E27FC236}">
                <a16:creationId xmlns:a16="http://schemas.microsoft.com/office/drawing/2014/main" id="{B67D14CA-565C-4B97-BED5-1F2F22D7A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98088" y="875594"/>
            <a:ext cx="914400" cy="914400"/>
          </a:xfrm>
          <a:prstGeom prst="rect">
            <a:avLst/>
          </a:prstGeom>
        </p:spPr>
      </p:pic>
      <p:graphicFrame>
        <p:nvGraphicFramePr>
          <p:cNvPr id="5" name="Tabela 4">
            <a:extLst>
              <a:ext uri="{FF2B5EF4-FFF2-40B4-BE49-F238E27FC236}">
                <a16:creationId xmlns:a16="http://schemas.microsoft.com/office/drawing/2014/main" id="{E4862E07-C40B-4733-BC72-4CC3094A9E17}"/>
              </a:ext>
            </a:extLst>
          </p:cNvPr>
          <p:cNvGraphicFramePr>
            <a:graphicFrameLocks noGrp="1"/>
          </p:cNvGraphicFramePr>
          <p:nvPr>
            <p:extLst>
              <p:ext uri="{D42A27DB-BD31-4B8C-83A1-F6EECF244321}">
                <p14:modId xmlns:p14="http://schemas.microsoft.com/office/powerpoint/2010/main" val="2334873755"/>
              </p:ext>
            </p:extLst>
          </p:nvPr>
        </p:nvGraphicFramePr>
        <p:xfrm>
          <a:off x="5819776" y="875594"/>
          <a:ext cx="4438650" cy="5106811"/>
        </p:xfrm>
        <a:graphic>
          <a:graphicData uri="http://schemas.openxmlformats.org/drawingml/2006/table">
            <a:tbl>
              <a:tblPr firstRow="1" firstCol="1" bandRow="1">
                <a:solidFill>
                  <a:srgbClr val="F7F7F7"/>
                </a:solidFill>
                <a:tableStyleId>{5C22544A-7EE6-4342-B048-85BDC9FD1C3A}</a:tableStyleId>
              </a:tblPr>
              <a:tblGrid>
                <a:gridCol w="4438650">
                  <a:extLst>
                    <a:ext uri="{9D8B030D-6E8A-4147-A177-3AD203B41FA5}">
                      <a16:colId xmlns:a16="http://schemas.microsoft.com/office/drawing/2014/main" val="1993693732"/>
                    </a:ext>
                  </a:extLst>
                </a:gridCol>
              </a:tblGrid>
              <a:tr h="827065">
                <a:tc>
                  <a:txBody>
                    <a:bodyPr/>
                    <a:lstStyle/>
                    <a:p>
                      <a:pPr algn="l">
                        <a:spcBef>
                          <a:spcPts val="600"/>
                        </a:spcBef>
                        <a:spcAft>
                          <a:spcPts val="600"/>
                        </a:spcAft>
                        <a:tabLst>
                          <a:tab pos="905510" algn="l"/>
                        </a:tabLst>
                      </a:pPr>
                      <a:r>
                        <a:rPr lang="en-GB" sz="1400" b="1" cap="all" spc="60" dirty="0">
                          <a:solidFill>
                            <a:schemeClr val="bg1"/>
                          </a:solidFill>
                          <a:effectLst/>
                        </a:rPr>
                        <a:t>Title:  </a:t>
                      </a:r>
                      <a:r>
                        <a:rPr lang="en-GB" sz="1600" b="1" kern="1200" dirty="0">
                          <a:solidFill>
                            <a:schemeClr val="lt1"/>
                          </a:solidFill>
                          <a:effectLst/>
                          <a:latin typeface="+mn-lt"/>
                          <a:ea typeface="+mn-ea"/>
                          <a:cs typeface="+mn-cs"/>
                        </a:rPr>
                        <a:t>Presenting the latest research in the field of studies</a:t>
                      </a:r>
                      <a:endParaRPr lang="en-GB" sz="1400" b="1" cap="all" spc="60" dirty="0">
                        <a:solidFill>
                          <a:schemeClr val="bg1"/>
                        </a:solidFill>
                        <a:effectLst/>
                        <a:latin typeface="Myriad Pro"/>
                        <a:ea typeface="Open Sans" panose="020B0606030504020204" pitchFamily="34" charset="0"/>
                        <a:cs typeface="Open Sans" panose="020B0606030504020204" pitchFamily="34" charset="0"/>
                      </a:endParaRPr>
                    </a:p>
                  </a:txBody>
                  <a:tcPr marL="194147" marR="194147" marT="194147" marB="194147">
                    <a:lnL w="12700" cmpd="sng">
                      <a:noFill/>
                    </a:lnL>
                    <a:lnR w="12700" cmpd="sng">
                      <a:noFill/>
                    </a:lnR>
                    <a:lnT w="12700" cmpd="sng">
                      <a:noFill/>
                    </a:lnT>
                    <a:lnB w="38100" cmpd="sng">
                      <a:noFill/>
                    </a:lnB>
                    <a:solidFill>
                      <a:schemeClr val="accent1">
                        <a:lumMod val="75000"/>
                      </a:schemeClr>
                    </a:solidFill>
                  </a:tcPr>
                </a:tc>
                <a:extLst>
                  <a:ext uri="{0D108BD9-81ED-4DB2-BD59-A6C34878D82A}">
                    <a16:rowId xmlns:a16="http://schemas.microsoft.com/office/drawing/2014/main" val="1641319025"/>
                  </a:ext>
                </a:extLst>
              </a:tr>
              <a:tr h="4230837">
                <a:tc>
                  <a:txBody>
                    <a:bodyPr/>
                    <a:lstStyle/>
                    <a:p>
                      <a:r>
                        <a:rPr lang="en-GB" sz="1600" b="1" kern="1200" dirty="0">
                          <a:solidFill>
                            <a:schemeClr val="lt1"/>
                          </a:solidFill>
                          <a:effectLst/>
                          <a:latin typeface="+mn-lt"/>
                          <a:ea typeface="+mn-ea"/>
                          <a:cs typeface="+mn-cs"/>
                        </a:rPr>
                        <a:t>Language: English	</a:t>
                      </a:r>
                    </a:p>
                    <a:p>
                      <a:r>
                        <a:rPr lang="en-GB" sz="1600" b="1" kern="1200" dirty="0">
                          <a:solidFill>
                            <a:schemeClr val="lt1"/>
                          </a:solidFill>
                          <a:effectLst/>
                          <a:latin typeface="+mn-lt"/>
                          <a:ea typeface="+mn-ea"/>
                          <a:cs typeface="+mn-cs"/>
                        </a:rPr>
                        <a:t>CEFR Level: C1	</a:t>
                      </a:r>
                    </a:p>
                    <a:p>
                      <a:r>
                        <a:rPr lang="en-GB" sz="1600" b="1" kern="1200" dirty="0">
                          <a:solidFill>
                            <a:schemeClr val="lt1"/>
                          </a:solidFill>
                          <a:effectLst/>
                          <a:latin typeface="+mn-lt"/>
                          <a:ea typeface="+mn-ea"/>
                          <a:cs typeface="+mn-cs"/>
                        </a:rPr>
                        <a:t>Teaching and assessment</a:t>
                      </a:r>
                    </a:p>
                    <a:p>
                      <a:r>
                        <a:rPr lang="en-GB" sz="1600" b="1" kern="1200" dirty="0">
                          <a:solidFill>
                            <a:schemeClr val="lt1"/>
                          </a:solidFill>
                          <a:effectLst/>
                          <a:latin typeface="+mn-lt"/>
                          <a:ea typeface="+mn-ea"/>
                          <a:cs typeface="+mn-cs"/>
                        </a:rPr>
                        <a:t>Target group: science and engineering students</a:t>
                      </a:r>
                      <a:endParaRPr lang="pl-PL" sz="1600" b="1" kern="1200" dirty="0">
                        <a:solidFill>
                          <a:schemeClr val="lt1"/>
                        </a:solidFill>
                        <a:effectLst/>
                        <a:latin typeface="+mn-lt"/>
                        <a:ea typeface="+mn-ea"/>
                        <a:cs typeface="+mn-cs"/>
                      </a:endParaRPr>
                    </a:p>
                    <a:p>
                      <a:pPr lvl="0"/>
                      <a:r>
                        <a:rPr lang="en-GB" sz="1600" b="1" kern="1200" dirty="0">
                          <a:solidFill>
                            <a:schemeClr val="lt1"/>
                          </a:solidFill>
                          <a:effectLst/>
                          <a:latin typeface="+mn-lt"/>
                          <a:ea typeface="+mn-ea"/>
                          <a:cs typeface="+mn-cs"/>
                        </a:rPr>
                        <a:t>Goals of the activity: </a:t>
                      </a:r>
                      <a:endParaRPr lang="pl-PL" sz="1600" b="1" kern="1200" dirty="0">
                        <a:solidFill>
                          <a:schemeClr val="lt1"/>
                        </a:solidFill>
                        <a:effectLst/>
                        <a:latin typeface="+mn-lt"/>
                        <a:ea typeface="+mn-ea"/>
                        <a:cs typeface="+mn-cs"/>
                      </a:endParaRPr>
                    </a:p>
                    <a:p>
                      <a:pPr lvl="0"/>
                      <a:endParaRPr lang="pl-PL" sz="1600" b="1" kern="1200" dirty="0">
                        <a:solidFill>
                          <a:schemeClr val="lt1"/>
                        </a:solidFill>
                        <a:effectLst/>
                        <a:latin typeface="+mn-lt"/>
                        <a:ea typeface="+mn-ea"/>
                        <a:cs typeface="+mn-cs"/>
                      </a:endParaRPr>
                    </a:p>
                    <a:p>
                      <a:pPr marL="285750" lvl="0" indent="-285750">
                        <a:buFont typeface="Arial" panose="020B0604020202020204" pitchFamily="34" charset="0"/>
                        <a:buChar char="•"/>
                      </a:pPr>
                      <a:r>
                        <a:rPr lang="pl-PL" sz="1600" b="1" kern="1200" dirty="0">
                          <a:solidFill>
                            <a:schemeClr val="lt1"/>
                          </a:solidFill>
                          <a:effectLst/>
                          <a:latin typeface="+mn-lt"/>
                          <a:ea typeface="+mn-ea"/>
                          <a:cs typeface="+mn-cs"/>
                        </a:rPr>
                        <a:t>to </a:t>
                      </a:r>
                      <a:r>
                        <a:rPr lang="en-GB" sz="1600" b="1" kern="1200" dirty="0">
                          <a:solidFill>
                            <a:schemeClr val="lt1"/>
                          </a:solidFill>
                          <a:effectLst/>
                          <a:latin typeface="+mn-lt"/>
                          <a:ea typeface="+mn-ea"/>
                          <a:cs typeface="+mn-cs"/>
                        </a:rPr>
                        <a:t>read an academic research article to extract salient details;</a:t>
                      </a:r>
                    </a:p>
                    <a:p>
                      <a:pPr marL="285750" lvl="0" indent="-285750">
                        <a:buFont typeface="Arial" panose="020B0604020202020204" pitchFamily="34" charset="0"/>
                        <a:buChar char="•"/>
                      </a:pPr>
                      <a:r>
                        <a:rPr lang="pl-PL" sz="1600" b="1" kern="1200" dirty="0">
                          <a:solidFill>
                            <a:schemeClr val="lt1"/>
                          </a:solidFill>
                          <a:effectLst/>
                          <a:latin typeface="+mn-lt"/>
                          <a:ea typeface="+mn-ea"/>
                          <a:cs typeface="+mn-cs"/>
                        </a:rPr>
                        <a:t>to </a:t>
                      </a:r>
                      <a:r>
                        <a:rPr lang="en-GB" sz="1600" b="1" kern="1200" dirty="0">
                          <a:solidFill>
                            <a:schemeClr val="lt1"/>
                          </a:solidFill>
                          <a:effectLst/>
                          <a:latin typeface="+mn-lt"/>
                          <a:ea typeface="+mn-ea"/>
                          <a:cs typeface="+mn-cs"/>
                        </a:rPr>
                        <a:t>select relevant points from the text and transcode information to the presentation format;</a:t>
                      </a:r>
                    </a:p>
                    <a:p>
                      <a:pPr marL="285750" lvl="0" indent="-285750">
                        <a:buFont typeface="Arial" panose="020B0604020202020204" pitchFamily="34" charset="0"/>
                        <a:buChar char="•"/>
                      </a:pPr>
                      <a:r>
                        <a:rPr lang="pl-PL" sz="1600" b="1" kern="1200" dirty="0">
                          <a:solidFill>
                            <a:schemeClr val="lt1"/>
                          </a:solidFill>
                          <a:effectLst/>
                          <a:latin typeface="+mn-lt"/>
                          <a:ea typeface="+mn-ea"/>
                          <a:cs typeface="+mn-cs"/>
                        </a:rPr>
                        <a:t>to </a:t>
                      </a:r>
                      <a:r>
                        <a:rPr lang="en-GB" sz="1600" b="1" kern="1200" dirty="0">
                          <a:solidFill>
                            <a:schemeClr val="lt1"/>
                          </a:solidFill>
                          <a:effectLst/>
                          <a:latin typeface="+mn-lt"/>
                          <a:ea typeface="+mn-ea"/>
                          <a:cs typeface="+mn-cs"/>
                        </a:rPr>
                        <a:t>collaborate to prepare a team presentation on a topic related to the field of studies;</a:t>
                      </a:r>
                    </a:p>
                    <a:p>
                      <a:pPr marL="285750" lvl="0" indent="-285750">
                        <a:buFont typeface="Arial" panose="020B0604020202020204" pitchFamily="34" charset="0"/>
                        <a:buChar char="•"/>
                      </a:pPr>
                      <a:r>
                        <a:rPr lang="pl-PL" sz="1600" b="1" kern="1200" dirty="0">
                          <a:solidFill>
                            <a:schemeClr val="lt1"/>
                          </a:solidFill>
                          <a:effectLst/>
                          <a:latin typeface="+mn-lt"/>
                          <a:ea typeface="+mn-ea"/>
                          <a:cs typeface="+mn-cs"/>
                        </a:rPr>
                        <a:t>to </a:t>
                      </a:r>
                      <a:r>
                        <a:rPr lang="en-GB" sz="1600" b="1" kern="1200" dirty="0">
                          <a:solidFill>
                            <a:schemeClr val="lt1"/>
                          </a:solidFill>
                          <a:effectLst/>
                          <a:latin typeface="+mn-lt"/>
                          <a:ea typeface="+mn-ea"/>
                          <a:cs typeface="+mn-cs"/>
                        </a:rPr>
                        <a:t>present the information to a group of students.</a:t>
                      </a:r>
                    </a:p>
                  </a:txBody>
                  <a:tcPr marL="97074" marR="97074" marT="0" marB="129431">
                    <a:lnL w="12700" cmpd="sng">
                      <a:noFill/>
                      <a:prstDash val="solid"/>
                    </a:lnL>
                    <a:lnR w="12700" cmpd="sng">
                      <a:noFill/>
                      <a:prstDash val="solid"/>
                    </a:lnR>
                    <a:lnT w="38100" cmpd="sng">
                      <a:noFill/>
                    </a:lnT>
                    <a:lnB w="12700" cap="flat" cmpd="sng" algn="ctr">
                      <a:solidFill>
                        <a:schemeClr val="tx1">
                          <a:lumMod val="50000"/>
                          <a:lumOff val="50000"/>
                        </a:schemeClr>
                      </a:solidFill>
                      <a:prstDash val="solid"/>
                    </a:lnB>
                    <a:solidFill>
                      <a:schemeClr val="accent1">
                        <a:lumMod val="75000"/>
                      </a:schemeClr>
                    </a:solidFill>
                  </a:tcPr>
                </a:tc>
                <a:extLst>
                  <a:ext uri="{0D108BD9-81ED-4DB2-BD59-A6C34878D82A}">
                    <a16:rowId xmlns:a16="http://schemas.microsoft.com/office/drawing/2014/main" val="2805805093"/>
                  </a:ext>
                </a:extLst>
              </a:tr>
            </a:tbl>
          </a:graphicData>
        </a:graphic>
      </p:graphicFrame>
    </p:spTree>
    <p:extLst>
      <p:ext uri="{BB962C8B-B14F-4D97-AF65-F5344CB8AC3E}">
        <p14:creationId xmlns:p14="http://schemas.microsoft.com/office/powerpoint/2010/main" val="194136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AC4CD2-2D9B-4D64-8F12-FD88A1D9B2F1}"/>
              </a:ext>
            </a:extLst>
          </p:cNvPr>
          <p:cNvSpPr>
            <a:spLocks noGrp="1"/>
          </p:cNvSpPr>
          <p:nvPr>
            <p:ph type="title"/>
          </p:nvPr>
        </p:nvSpPr>
        <p:spPr>
          <a:xfrm>
            <a:off x="453720" y="1920052"/>
            <a:ext cx="3808268" cy="3017896"/>
          </a:xfrm>
        </p:spPr>
        <p:txBody>
          <a:bodyPr>
            <a:normAutofit/>
          </a:bodyPr>
          <a:lstStyle/>
          <a:p>
            <a:r>
              <a:rPr lang="en-GB" sz="4800" dirty="0"/>
              <a:t>Strategies to explain a new concept</a:t>
            </a:r>
          </a:p>
        </p:txBody>
      </p:sp>
      <p:sp>
        <p:nvSpPr>
          <p:cNvPr id="9" name="Rectangle 8">
            <a:extLst>
              <a:ext uri="{FF2B5EF4-FFF2-40B4-BE49-F238E27FC236}">
                <a16:creationId xmlns:a16="http://schemas.microsoft.com/office/drawing/2014/main" id="{5D84EFE8-C53A-44C4-B289-D1B42CF69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4" name="Symbol zastępczy zawartości 3">
            <a:extLst>
              <a:ext uri="{FF2B5EF4-FFF2-40B4-BE49-F238E27FC236}">
                <a16:creationId xmlns:a16="http://schemas.microsoft.com/office/drawing/2014/main" id="{54A61B42-099A-47AD-9E11-61B92003B5CC}"/>
              </a:ext>
            </a:extLst>
          </p:cNvPr>
          <p:cNvGraphicFramePr>
            <a:graphicFrameLocks noGrp="1"/>
          </p:cNvGraphicFramePr>
          <p:nvPr>
            <p:ph idx="1"/>
            <p:extLst>
              <p:ext uri="{D42A27DB-BD31-4B8C-83A1-F6EECF244321}">
                <p14:modId xmlns:p14="http://schemas.microsoft.com/office/powerpoint/2010/main" val="4279687710"/>
              </p:ext>
            </p:extLst>
          </p:nvPr>
        </p:nvGraphicFramePr>
        <p:xfrm>
          <a:off x="4347072" y="1791239"/>
          <a:ext cx="7023841" cy="3275522"/>
        </p:xfrm>
        <a:graphic>
          <a:graphicData uri="http://schemas.openxmlformats.org/drawingml/2006/table">
            <a:tbl>
              <a:tblPr firstRow="1" firstCol="1" bandRow="1">
                <a:tableStyleId>{5C22544A-7EE6-4342-B048-85BDC9FD1C3A}</a:tableStyleId>
              </a:tblPr>
              <a:tblGrid>
                <a:gridCol w="7023841">
                  <a:extLst>
                    <a:ext uri="{9D8B030D-6E8A-4147-A177-3AD203B41FA5}">
                      <a16:colId xmlns:a16="http://schemas.microsoft.com/office/drawing/2014/main" val="653449739"/>
                    </a:ext>
                  </a:extLst>
                </a:gridCol>
              </a:tblGrid>
              <a:tr h="923279">
                <a:tc>
                  <a:txBody>
                    <a:bodyPr/>
                    <a:lstStyle/>
                    <a:p>
                      <a:pPr algn="just">
                        <a:spcAft>
                          <a:spcPts val="600"/>
                        </a:spcAft>
                      </a:pPr>
                      <a:r>
                        <a:rPr lang="en-GB" sz="2400" dirty="0">
                          <a:effectLst/>
                        </a:rPr>
                        <a:t>Scale:  Linking to previous knowledge</a:t>
                      </a:r>
                      <a:r>
                        <a:rPr lang="pl-PL" sz="2400" dirty="0">
                          <a:effectLst/>
                        </a:rPr>
                        <a:t>, CEFR </a:t>
                      </a:r>
                      <a:r>
                        <a:rPr lang="pl-PL" sz="2400" dirty="0" err="1">
                          <a:effectLst/>
                        </a:rPr>
                        <a:t>level</a:t>
                      </a:r>
                      <a:r>
                        <a:rPr lang="pl-PL" sz="2400" dirty="0">
                          <a:effectLst/>
                        </a:rPr>
                        <a:t> C1</a:t>
                      </a:r>
                      <a:endParaRPr lang="en-GB" sz="2400" dirty="0">
                        <a:solidFill>
                          <a:srgbClr val="000000"/>
                        </a:solidFill>
                        <a:effectLst/>
                        <a:latin typeface="Myriad Pro"/>
                        <a:ea typeface="Open Sans" panose="020B0606030504020204" pitchFamily="34" charset="0"/>
                        <a:cs typeface="Open Sans" panose="020B0606030504020204" pitchFamily="34" charset="0"/>
                      </a:endParaRPr>
                    </a:p>
                  </a:txBody>
                  <a:tcPr marL="118461" marR="118461" marT="0" marB="0">
                    <a:solidFill>
                      <a:schemeClr val="accent1">
                        <a:lumMod val="75000"/>
                      </a:schemeClr>
                    </a:solidFill>
                  </a:tcPr>
                </a:tc>
                <a:extLst>
                  <a:ext uri="{0D108BD9-81ED-4DB2-BD59-A6C34878D82A}">
                    <a16:rowId xmlns:a16="http://schemas.microsoft.com/office/drawing/2014/main" val="3368848337"/>
                  </a:ext>
                </a:extLst>
              </a:tr>
              <a:tr h="2352243">
                <a:tc>
                  <a:txBody>
                    <a:bodyPr/>
                    <a:lstStyle/>
                    <a:p>
                      <a:pPr algn="just">
                        <a:spcAft>
                          <a:spcPts val="600"/>
                        </a:spcAft>
                      </a:pPr>
                      <a:r>
                        <a:rPr lang="en-GB" sz="2400" dirty="0">
                          <a:effectLst/>
                        </a:rPr>
                        <a:t>Descriptor: </a:t>
                      </a:r>
                    </a:p>
                    <a:p>
                      <a:pPr marL="342900" indent="-342900" algn="just">
                        <a:spcAft>
                          <a:spcPts val="600"/>
                        </a:spcAft>
                        <a:buFont typeface="Arial" panose="020B0604020202020204" pitchFamily="34" charset="0"/>
                        <a:buChar char="•"/>
                      </a:pPr>
                      <a:r>
                        <a:rPr lang="en-GB" sz="2400" dirty="0">
                          <a:effectLst/>
                        </a:rPr>
                        <a:t>Can spontaneously pose a series of questions to encourage people to think about their prior</a:t>
                      </a:r>
                      <a:r>
                        <a:rPr lang="pl-PL" sz="2400" dirty="0">
                          <a:effectLst/>
                        </a:rPr>
                        <a:t> </a:t>
                      </a:r>
                      <a:r>
                        <a:rPr lang="en-GB" sz="2400" dirty="0">
                          <a:effectLst/>
                        </a:rPr>
                        <a:t>knowledge of an abstract issue and to help them establish a link to what is going to be explained.</a:t>
                      </a:r>
                      <a:endParaRPr lang="en-GB" sz="2400" dirty="0">
                        <a:solidFill>
                          <a:srgbClr val="000000"/>
                        </a:solidFill>
                        <a:effectLst/>
                        <a:latin typeface="Myriad Pro"/>
                        <a:ea typeface="Open Sans" panose="020B0606030504020204" pitchFamily="34" charset="0"/>
                        <a:cs typeface="Open Sans" panose="020B0606030504020204" pitchFamily="34" charset="0"/>
                      </a:endParaRPr>
                    </a:p>
                  </a:txBody>
                  <a:tcPr marL="118461" marR="118461" marT="0" marB="0">
                    <a:solidFill>
                      <a:schemeClr val="accent1">
                        <a:lumMod val="75000"/>
                      </a:schemeClr>
                    </a:solidFill>
                  </a:tcPr>
                </a:tc>
                <a:extLst>
                  <a:ext uri="{0D108BD9-81ED-4DB2-BD59-A6C34878D82A}">
                    <a16:rowId xmlns:a16="http://schemas.microsoft.com/office/drawing/2014/main" val="4228425763"/>
                  </a:ext>
                </a:extLst>
              </a:tr>
            </a:tbl>
          </a:graphicData>
        </a:graphic>
      </p:graphicFrame>
    </p:spTree>
    <p:extLst>
      <p:ext uri="{BB962C8B-B14F-4D97-AF65-F5344CB8AC3E}">
        <p14:creationId xmlns:p14="http://schemas.microsoft.com/office/powerpoint/2010/main" val="142561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84EFE8-C53A-44C4-B289-D1B42CF69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4" name="Symbol zastępczy zawartości 3">
            <a:extLst>
              <a:ext uri="{FF2B5EF4-FFF2-40B4-BE49-F238E27FC236}">
                <a16:creationId xmlns:a16="http://schemas.microsoft.com/office/drawing/2014/main" id="{6D39BDB3-8916-4406-B1F9-605B541F08C3}"/>
              </a:ext>
            </a:extLst>
          </p:cNvPr>
          <p:cNvGraphicFramePr>
            <a:graphicFrameLocks noGrp="1"/>
          </p:cNvGraphicFramePr>
          <p:nvPr>
            <p:ph idx="1"/>
            <p:extLst>
              <p:ext uri="{D42A27DB-BD31-4B8C-83A1-F6EECF244321}">
                <p14:modId xmlns:p14="http://schemas.microsoft.com/office/powerpoint/2010/main" val="1452885305"/>
              </p:ext>
            </p:extLst>
          </p:nvPr>
        </p:nvGraphicFramePr>
        <p:xfrm>
          <a:off x="4043283" y="1333384"/>
          <a:ext cx="7023840" cy="4191232"/>
        </p:xfrm>
        <a:graphic>
          <a:graphicData uri="http://schemas.openxmlformats.org/drawingml/2006/table">
            <a:tbl>
              <a:tblPr firstRow="1" firstCol="1" bandRow="1">
                <a:tableStyleId>{5C22544A-7EE6-4342-B048-85BDC9FD1C3A}</a:tableStyleId>
              </a:tblPr>
              <a:tblGrid>
                <a:gridCol w="7023840">
                  <a:extLst>
                    <a:ext uri="{9D8B030D-6E8A-4147-A177-3AD203B41FA5}">
                      <a16:colId xmlns:a16="http://schemas.microsoft.com/office/drawing/2014/main" val="2080930390"/>
                    </a:ext>
                  </a:extLst>
                </a:gridCol>
              </a:tblGrid>
              <a:tr h="609832">
                <a:tc>
                  <a:txBody>
                    <a:bodyPr/>
                    <a:lstStyle/>
                    <a:p>
                      <a:pPr algn="just">
                        <a:spcAft>
                          <a:spcPts val="600"/>
                        </a:spcAft>
                      </a:pPr>
                      <a:r>
                        <a:rPr lang="en-GB" sz="2200" dirty="0">
                          <a:effectLst/>
                        </a:rPr>
                        <a:t>Scale:  Linking to previous knowledge</a:t>
                      </a:r>
                      <a:r>
                        <a:rPr lang="pl-PL" sz="2200" dirty="0">
                          <a:effectLst/>
                        </a:rPr>
                        <a:t>, CEFR </a:t>
                      </a:r>
                      <a:r>
                        <a:rPr lang="pl-PL" sz="2200" dirty="0" err="1">
                          <a:effectLst/>
                        </a:rPr>
                        <a:t>level</a:t>
                      </a:r>
                      <a:r>
                        <a:rPr lang="pl-PL" sz="2200" dirty="0">
                          <a:effectLst/>
                        </a:rPr>
                        <a:t> B2</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11851" marR="111851" marT="0" marB="0">
                    <a:solidFill>
                      <a:schemeClr val="accent1">
                        <a:lumMod val="75000"/>
                      </a:schemeClr>
                    </a:solidFill>
                  </a:tcPr>
                </a:tc>
                <a:extLst>
                  <a:ext uri="{0D108BD9-81ED-4DB2-BD59-A6C34878D82A}">
                    <a16:rowId xmlns:a16="http://schemas.microsoft.com/office/drawing/2014/main" val="1591291535"/>
                  </a:ext>
                </a:extLst>
              </a:tr>
              <a:tr h="3477132">
                <a:tc>
                  <a:txBody>
                    <a:bodyPr/>
                    <a:lstStyle/>
                    <a:p>
                      <a:pPr algn="just">
                        <a:spcAft>
                          <a:spcPts val="600"/>
                        </a:spcAft>
                      </a:pPr>
                      <a:r>
                        <a:rPr lang="en-GB" sz="2200" dirty="0">
                          <a:effectLst/>
                        </a:rPr>
                        <a:t>Descriptor: </a:t>
                      </a:r>
                    </a:p>
                    <a:p>
                      <a:pPr marL="285750" indent="-285750" algn="just">
                        <a:spcAft>
                          <a:spcPts val="600"/>
                        </a:spcAft>
                        <a:buFont typeface="Arial" panose="020B0604020202020204" pitchFamily="34" charset="0"/>
                        <a:buChar char="•"/>
                      </a:pPr>
                      <a:r>
                        <a:rPr lang="en-GB" sz="2200" dirty="0">
                          <a:effectLst/>
                        </a:rPr>
                        <a:t>Can clearly explain the connections between the goals of the session and the personal or professional</a:t>
                      </a:r>
                      <a:r>
                        <a:rPr lang="pl-PL" sz="2200" dirty="0">
                          <a:effectLst/>
                        </a:rPr>
                        <a:t> </a:t>
                      </a:r>
                      <a:r>
                        <a:rPr lang="en-GB" sz="2200" dirty="0">
                          <a:effectLst/>
                        </a:rPr>
                        <a:t>interests and experiences of the participant(s).</a:t>
                      </a:r>
                    </a:p>
                    <a:p>
                      <a:pPr marL="285750" indent="-285750" algn="l">
                        <a:spcAft>
                          <a:spcPts val="600"/>
                        </a:spcAft>
                        <a:buFont typeface="Arial" panose="020B0604020202020204" pitchFamily="34" charset="0"/>
                        <a:buChar char="•"/>
                      </a:pPr>
                      <a:r>
                        <a:rPr lang="en-GB" sz="2200" dirty="0">
                          <a:effectLst/>
                        </a:rPr>
                        <a:t>Can formulate questions and give feedback to encourage people to make connections to previous</a:t>
                      </a:r>
                      <a:r>
                        <a:rPr lang="pl-PL" sz="2200" dirty="0">
                          <a:effectLst/>
                        </a:rPr>
                        <a:t> </a:t>
                      </a:r>
                      <a:r>
                        <a:rPr lang="en-GB" sz="2200" dirty="0">
                          <a:effectLst/>
                        </a:rPr>
                        <a:t>knowledge and experiences.</a:t>
                      </a:r>
                    </a:p>
                    <a:p>
                      <a:pPr marL="285750" indent="-285750" algn="l">
                        <a:spcAft>
                          <a:spcPts val="600"/>
                        </a:spcAft>
                        <a:buFont typeface="Arial" panose="020B0604020202020204" pitchFamily="34" charset="0"/>
                        <a:buChar char="•"/>
                      </a:pPr>
                      <a:r>
                        <a:rPr lang="en-GB" sz="2200" dirty="0">
                          <a:effectLst/>
                        </a:rPr>
                        <a:t>Can explain a new concept or procedure by comparing and contrasting it to one that people are</a:t>
                      </a:r>
                      <a:r>
                        <a:rPr lang="pl-PL" sz="2200" dirty="0">
                          <a:effectLst/>
                        </a:rPr>
                        <a:t> </a:t>
                      </a:r>
                      <a:r>
                        <a:rPr lang="en-GB" sz="2200" dirty="0">
                          <a:effectLst/>
                        </a:rPr>
                        <a:t>already familiar with.</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11851" marR="111851" marT="0" marB="0">
                    <a:solidFill>
                      <a:schemeClr val="accent1">
                        <a:lumMod val="75000"/>
                      </a:schemeClr>
                    </a:solidFill>
                  </a:tcPr>
                </a:tc>
                <a:extLst>
                  <a:ext uri="{0D108BD9-81ED-4DB2-BD59-A6C34878D82A}">
                    <a16:rowId xmlns:a16="http://schemas.microsoft.com/office/drawing/2014/main" val="1631687237"/>
                  </a:ext>
                </a:extLst>
              </a:tr>
            </a:tbl>
          </a:graphicData>
        </a:graphic>
      </p:graphicFrame>
      <p:sp>
        <p:nvSpPr>
          <p:cNvPr id="7" name="Tytuł 1">
            <a:extLst>
              <a:ext uri="{FF2B5EF4-FFF2-40B4-BE49-F238E27FC236}">
                <a16:creationId xmlns:a16="http://schemas.microsoft.com/office/drawing/2014/main" id="{D865CE37-8A1B-4066-BDD0-47AD0CE8D911}"/>
              </a:ext>
            </a:extLst>
          </p:cNvPr>
          <p:cNvSpPr>
            <a:spLocks noGrp="1"/>
          </p:cNvSpPr>
          <p:nvPr>
            <p:ph type="title"/>
          </p:nvPr>
        </p:nvSpPr>
        <p:spPr>
          <a:xfrm>
            <a:off x="311678" y="1920052"/>
            <a:ext cx="3808268" cy="3017896"/>
          </a:xfrm>
        </p:spPr>
        <p:txBody>
          <a:bodyPr>
            <a:normAutofit/>
          </a:bodyPr>
          <a:lstStyle/>
          <a:p>
            <a:r>
              <a:rPr lang="en-GB" sz="4800" dirty="0"/>
              <a:t>Strategies to explain a new concept</a:t>
            </a:r>
          </a:p>
        </p:txBody>
      </p:sp>
    </p:spTree>
    <p:extLst>
      <p:ext uri="{BB962C8B-B14F-4D97-AF65-F5344CB8AC3E}">
        <p14:creationId xmlns:p14="http://schemas.microsoft.com/office/powerpoint/2010/main" val="1191550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84EFE8-C53A-44C4-B289-D1B42CF69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4" name="Symbol zastępczy zawartości 3">
            <a:extLst>
              <a:ext uri="{FF2B5EF4-FFF2-40B4-BE49-F238E27FC236}">
                <a16:creationId xmlns:a16="http://schemas.microsoft.com/office/drawing/2014/main" id="{0BD5E259-1922-4181-85C1-AEBA837CF1CC}"/>
              </a:ext>
            </a:extLst>
          </p:cNvPr>
          <p:cNvGraphicFramePr>
            <a:graphicFrameLocks noGrp="1"/>
          </p:cNvGraphicFramePr>
          <p:nvPr>
            <p:ph idx="1"/>
            <p:extLst>
              <p:ext uri="{D42A27DB-BD31-4B8C-83A1-F6EECF244321}">
                <p14:modId xmlns:p14="http://schemas.microsoft.com/office/powerpoint/2010/main" val="3638196001"/>
              </p:ext>
            </p:extLst>
          </p:nvPr>
        </p:nvGraphicFramePr>
        <p:xfrm>
          <a:off x="4342659" y="1920052"/>
          <a:ext cx="7023841" cy="3584626"/>
        </p:xfrm>
        <a:graphic>
          <a:graphicData uri="http://schemas.openxmlformats.org/drawingml/2006/table">
            <a:tbl>
              <a:tblPr firstRow="1" firstCol="1" bandRow="1">
                <a:tableStyleId>{5C22544A-7EE6-4342-B048-85BDC9FD1C3A}</a:tableStyleId>
              </a:tblPr>
              <a:tblGrid>
                <a:gridCol w="7023841">
                  <a:extLst>
                    <a:ext uri="{9D8B030D-6E8A-4147-A177-3AD203B41FA5}">
                      <a16:colId xmlns:a16="http://schemas.microsoft.com/office/drawing/2014/main" val="3011773733"/>
                    </a:ext>
                  </a:extLst>
                </a:gridCol>
              </a:tblGrid>
              <a:tr h="829549">
                <a:tc>
                  <a:txBody>
                    <a:bodyPr/>
                    <a:lstStyle/>
                    <a:p>
                      <a:pPr algn="just">
                        <a:spcAft>
                          <a:spcPts val="600"/>
                        </a:spcAft>
                      </a:pPr>
                      <a:r>
                        <a:rPr lang="en-GB" sz="2200" dirty="0">
                          <a:effectLst/>
                        </a:rPr>
                        <a:t>Scale:</a:t>
                      </a:r>
                      <a:r>
                        <a:rPr lang="pl-PL" sz="2200" dirty="0">
                          <a:effectLst/>
                        </a:rPr>
                        <a:t> </a:t>
                      </a:r>
                      <a:r>
                        <a:rPr lang="en-GB" sz="2200" dirty="0">
                          <a:effectLst/>
                        </a:rPr>
                        <a:t>Breaking down complicated information</a:t>
                      </a:r>
                      <a:r>
                        <a:rPr lang="pl-PL" sz="2200" dirty="0">
                          <a:effectLst/>
                        </a:rPr>
                        <a:t>, CEFR </a:t>
                      </a:r>
                      <a:r>
                        <a:rPr lang="pl-PL" sz="2200" dirty="0" err="1">
                          <a:effectLst/>
                        </a:rPr>
                        <a:t>level</a:t>
                      </a:r>
                      <a:r>
                        <a:rPr lang="pl-PL" sz="2200" dirty="0">
                          <a:effectLst/>
                        </a:rPr>
                        <a:t> C1</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22041" marR="122041" marT="0" marB="0">
                    <a:solidFill>
                      <a:schemeClr val="accent1">
                        <a:lumMod val="75000"/>
                      </a:schemeClr>
                    </a:solidFill>
                  </a:tcPr>
                </a:tc>
                <a:extLst>
                  <a:ext uri="{0D108BD9-81ED-4DB2-BD59-A6C34878D82A}">
                    <a16:rowId xmlns:a16="http://schemas.microsoft.com/office/drawing/2014/main" val="2895424920"/>
                  </a:ext>
                </a:extLst>
              </a:tr>
              <a:tr h="2755077">
                <a:tc>
                  <a:txBody>
                    <a:bodyPr/>
                    <a:lstStyle/>
                    <a:p>
                      <a:pPr algn="just">
                        <a:spcAft>
                          <a:spcPts val="600"/>
                        </a:spcAft>
                      </a:pPr>
                      <a:r>
                        <a:rPr lang="en-GB" sz="2200" dirty="0">
                          <a:effectLst/>
                        </a:rPr>
                        <a:t>Descriptor: </a:t>
                      </a:r>
                    </a:p>
                    <a:p>
                      <a:pPr marL="342900" indent="-342900" algn="just">
                        <a:spcAft>
                          <a:spcPts val="600"/>
                        </a:spcAft>
                        <a:buFont typeface="Arial" panose="020B0604020202020204" pitchFamily="34" charset="0"/>
                        <a:buChar char="•"/>
                      </a:pPr>
                      <a:r>
                        <a:rPr lang="en-GB" sz="2200" dirty="0">
                          <a:effectLst/>
                        </a:rPr>
                        <a:t>Can facilitate understanding of a complex issue by highlighting and categorising the main points,</a:t>
                      </a:r>
                      <a:r>
                        <a:rPr lang="pl-PL" sz="2200" dirty="0">
                          <a:effectLst/>
                        </a:rPr>
                        <a:t> </a:t>
                      </a:r>
                      <a:r>
                        <a:rPr lang="en-GB" sz="2200" dirty="0">
                          <a:effectLst/>
                        </a:rPr>
                        <a:t>presenting them in a logically connected pattern, and reinforcing the message by repeating the key aspects</a:t>
                      </a:r>
                      <a:r>
                        <a:rPr lang="pl-PL" sz="2200" dirty="0">
                          <a:effectLst/>
                        </a:rPr>
                        <a:t> </a:t>
                      </a:r>
                      <a:r>
                        <a:rPr lang="en-GB" sz="2200" dirty="0">
                          <a:effectLst/>
                        </a:rPr>
                        <a:t>in different ways.</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22041" marR="122041" marT="0" marB="0">
                    <a:solidFill>
                      <a:schemeClr val="accent1">
                        <a:lumMod val="75000"/>
                      </a:schemeClr>
                    </a:solidFill>
                  </a:tcPr>
                </a:tc>
                <a:extLst>
                  <a:ext uri="{0D108BD9-81ED-4DB2-BD59-A6C34878D82A}">
                    <a16:rowId xmlns:a16="http://schemas.microsoft.com/office/drawing/2014/main" val="3432920846"/>
                  </a:ext>
                </a:extLst>
              </a:tr>
            </a:tbl>
          </a:graphicData>
        </a:graphic>
      </p:graphicFrame>
      <p:sp>
        <p:nvSpPr>
          <p:cNvPr id="7" name="Tytuł 1">
            <a:extLst>
              <a:ext uri="{FF2B5EF4-FFF2-40B4-BE49-F238E27FC236}">
                <a16:creationId xmlns:a16="http://schemas.microsoft.com/office/drawing/2014/main" id="{F5A31A8E-3EA4-41DF-B8ED-A62DE7A0E9E9}"/>
              </a:ext>
            </a:extLst>
          </p:cNvPr>
          <p:cNvSpPr txBox="1">
            <a:spLocks/>
          </p:cNvSpPr>
          <p:nvPr/>
        </p:nvSpPr>
        <p:spPr>
          <a:xfrm>
            <a:off x="311678" y="1920052"/>
            <a:ext cx="3808268" cy="30178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a:t>Strategies to explain a new concept</a:t>
            </a:r>
            <a:endParaRPr lang="en-GB" sz="4800" dirty="0"/>
          </a:p>
        </p:txBody>
      </p:sp>
    </p:spTree>
    <p:extLst>
      <p:ext uri="{BB962C8B-B14F-4D97-AF65-F5344CB8AC3E}">
        <p14:creationId xmlns:p14="http://schemas.microsoft.com/office/powerpoint/2010/main" val="622766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84EFE8-C53A-44C4-B289-D1B42CF69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4" name="Symbol zastępczy zawartości 3">
            <a:extLst>
              <a:ext uri="{FF2B5EF4-FFF2-40B4-BE49-F238E27FC236}">
                <a16:creationId xmlns:a16="http://schemas.microsoft.com/office/drawing/2014/main" id="{CCF068A8-7849-410E-B700-38C1ADAC624E}"/>
              </a:ext>
            </a:extLst>
          </p:cNvPr>
          <p:cNvGraphicFramePr>
            <a:graphicFrameLocks noGrp="1"/>
          </p:cNvGraphicFramePr>
          <p:nvPr>
            <p:ph idx="1"/>
            <p:extLst>
              <p:ext uri="{D42A27DB-BD31-4B8C-83A1-F6EECF244321}">
                <p14:modId xmlns:p14="http://schemas.microsoft.com/office/powerpoint/2010/main" val="3486118256"/>
              </p:ext>
            </p:extLst>
          </p:nvPr>
        </p:nvGraphicFramePr>
        <p:xfrm>
          <a:off x="4342660" y="1920052"/>
          <a:ext cx="7023840" cy="2660061"/>
        </p:xfrm>
        <a:graphic>
          <a:graphicData uri="http://schemas.openxmlformats.org/drawingml/2006/table">
            <a:tbl>
              <a:tblPr firstRow="1" firstCol="1" bandRow="1">
                <a:tableStyleId>{5C22544A-7EE6-4342-B048-85BDC9FD1C3A}</a:tableStyleId>
              </a:tblPr>
              <a:tblGrid>
                <a:gridCol w="7023840">
                  <a:extLst>
                    <a:ext uri="{9D8B030D-6E8A-4147-A177-3AD203B41FA5}">
                      <a16:colId xmlns:a16="http://schemas.microsoft.com/office/drawing/2014/main" val="62408355"/>
                    </a:ext>
                  </a:extLst>
                </a:gridCol>
              </a:tblGrid>
              <a:tr h="428406">
                <a:tc>
                  <a:txBody>
                    <a:bodyPr/>
                    <a:lstStyle/>
                    <a:p>
                      <a:pPr algn="just">
                        <a:spcAft>
                          <a:spcPts val="600"/>
                        </a:spcAft>
                      </a:pPr>
                      <a:r>
                        <a:rPr lang="en-GB" sz="2200" dirty="0">
                          <a:effectLst/>
                        </a:rPr>
                        <a:t>Scale:  Adapting language</a:t>
                      </a:r>
                      <a:r>
                        <a:rPr lang="pl-PL" sz="2200" dirty="0">
                          <a:effectLst/>
                        </a:rPr>
                        <a:t>, CEFR </a:t>
                      </a:r>
                      <a:r>
                        <a:rPr lang="pl-PL" sz="2200" dirty="0" err="1">
                          <a:effectLst/>
                        </a:rPr>
                        <a:t>level</a:t>
                      </a:r>
                      <a:r>
                        <a:rPr lang="pl-PL" sz="2200" dirty="0">
                          <a:effectLst/>
                        </a:rPr>
                        <a:t> C1</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47789" marR="147789" marT="0" marB="0">
                    <a:solidFill>
                      <a:schemeClr val="accent1">
                        <a:lumMod val="75000"/>
                      </a:schemeClr>
                    </a:solidFill>
                  </a:tcPr>
                </a:tc>
                <a:extLst>
                  <a:ext uri="{0D108BD9-81ED-4DB2-BD59-A6C34878D82A}">
                    <a16:rowId xmlns:a16="http://schemas.microsoft.com/office/drawing/2014/main" val="2248452643"/>
                  </a:ext>
                </a:extLst>
              </a:tr>
              <a:tr h="2231655">
                <a:tc>
                  <a:txBody>
                    <a:bodyPr/>
                    <a:lstStyle/>
                    <a:p>
                      <a:pPr algn="just">
                        <a:spcAft>
                          <a:spcPts val="600"/>
                        </a:spcAft>
                      </a:pPr>
                      <a:r>
                        <a:rPr lang="en-GB" sz="2200" dirty="0">
                          <a:effectLst/>
                        </a:rPr>
                        <a:t>Descriptor: </a:t>
                      </a:r>
                    </a:p>
                    <a:p>
                      <a:pPr marL="342900" indent="-342900" algn="just">
                        <a:spcAft>
                          <a:spcPts val="600"/>
                        </a:spcAft>
                        <a:buFont typeface="Arial" panose="020B0604020202020204" pitchFamily="34" charset="0"/>
                        <a:buChar char="•"/>
                      </a:pPr>
                      <a:r>
                        <a:rPr lang="en-GB" sz="2200" dirty="0">
                          <a:effectLst/>
                        </a:rPr>
                        <a:t>Can adapt their language (e.g. syntax, idiomaticity, jargon) in order to make a complex specialist topic</a:t>
                      </a:r>
                      <a:r>
                        <a:rPr lang="pl-PL" sz="2200" dirty="0">
                          <a:effectLst/>
                        </a:rPr>
                        <a:t> </a:t>
                      </a:r>
                      <a:r>
                        <a:rPr lang="en-GB" sz="2200" dirty="0">
                          <a:effectLst/>
                        </a:rPr>
                        <a:t>accessible to recipients who are not familiar with it.</a:t>
                      </a:r>
                      <a:endParaRPr lang="en-GB" sz="2200" dirty="0">
                        <a:solidFill>
                          <a:srgbClr val="000000"/>
                        </a:solidFill>
                        <a:effectLst/>
                        <a:latin typeface="Myriad Pro"/>
                        <a:ea typeface="Open Sans" panose="020B0606030504020204" pitchFamily="34" charset="0"/>
                        <a:cs typeface="Open Sans" panose="020B0606030504020204" pitchFamily="34" charset="0"/>
                      </a:endParaRPr>
                    </a:p>
                  </a:txBody>
                  <a:tcPr marL="147789" marR="147789" marT="0" marB="0">
                    <a:solidFill>
                      <a:schemeClr val="accent1">
                        <a:lumMod val="75000"/>
                      </a:schemeClr>
                    </a:solidFill>
                  </a:tcPr>
                </a:tc>
                <a:extLst>
                  <a:ext uri="{0D108BD9-81ED-4DB2-BD59-A6C34878D82A}">
                    <a16:rowId xmlns:a16="http://schemas.microsoft.com/office/drawing/2014/main" val="2254514090"/>
                  </a:ext>
                </a:extLst>
              </a:tr>
            </a:tbl>
          </a:graphicData>
        </a:graphic>
      </p:graphicFrame>
      <p:sp>
        <p:nvSpPr>
          <p:cNvPr id="7" name="Tytuł 1">
            <a:extLst>
              <a:ext uri="{FF2B5EF4-FFF2-40B4-BE49-F238E27FC236}">
                <a16:creationId xmlns:a16="http://schemas.microsoft.com/office/drawing/2014/main" id="{B2EDDE49-64AB-4566-86B1-228B48103B71}"/>
              </a:ext>
            </a:extLst>
          </p:cNvPr>
          <p:cNvSpPr txBox="1">
            <a:spLocks/>
          </p:cNvSpPr>
          <p:nvPr/>
        </p:nvSpPr>
        <p:spPr>
          <a:xfrm>
            <a:off x="302800" y="1920052"/>
            <a:ext cx="3808268" cy="30178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dirty="0"/>
              <a:t>Strategies to explain a new concept</a:t>
            </a:r>
          </a:p>
        </p:txBody>
      </p:sp>
    </p:spTree>
    <p:extLst>
      <p:ext uri="{BB962C8B-B14F-4D97-AF65-F5344CB8AC3E}">
        <p14:creationId xmlns:p14="http://schemas.microsoft.com/office/powerpoint/2010/main" val="25049764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9.4|10.4|18.9|19.8|18.9"/>
</p:tagLst>
</file>

<file path=ppt/tags/tag2.xml><?xml version="1.0" encoding="utf-8"?>
<p:tagLst xmlns:a="http://schemas.openxmlformats.org/drawingml/2006/main" xmlns:r="http://schemas.openxmlformats.org/officeDocument/2006/relationships" xmlns:p="http://schemas.openxmlformats.org/presentationml/2006/main">
  <p:tag name="TIMING" val="|9.4|10.4|18.9|19.8|18.9"/>
</p:tagLst>
</file>

<file path=ppt/tags/tag3.xml><?xml version="1.0" encoding="utf-8"?>
<p:tagLst xmlns:a="http://schemas.openxmlformats.org/drawingml/2006/main" xmlns:r="http://schemas.openxmlformats.org/officeDocument/2006/relationships" xmlns:p="http://schemas.openxmlformats.org/presentationml/2006/main">
  <p:tag name="TIMING" val="|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3475</Words>
  <Application>Microsoft Office PowerPoint</Application>
  <PresentationFormat>Widescreen</PresentationFormat>
  <Paragraphs>217</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Myriad Pro</vt:lpstr>
      <vt:lpstr>Symbol</vt:lpstr>
      <vt:lpstr>Times New Roman</vt:lpstr>
      <vt:lpstr>Wingdings</vt:lpstr>
      <vt:lpstr>Office Theme</vt:lpstr>
      <vt:lpstr>Applying the CEFR Companion Volume scale of Mediation strategies</vt:lpstr>
      <vt:lpstr>Main Points</vt:lpstr>
      <vt:lpstr>Mediation strategies in CEFR Companion Volume</vt:lpstr>
      <vt:lpstr>Categories of mediation strategies </vt:lpstr>
      <vt:lpstr>An example of a collaborative task  Targeted scales:  • Amplifying a dense text • Streamlining a text • Linking to previous  knowledge • Adapting language  • Breaking down complicated  information </vt:lpstr>
      <vt:lpstr>Strategies to explain a new concept</vt:lpstr>
      <vt:lpstr>Strategies to explain a new concept</vt:lpstr>
      <vt:lpstr>PowerPoint Presentation</vt:lpstr>
      <vt:lpstr>PowerPoint Presentation</vt:lpstr>
      <vt:lpstr>Strategies to simplify a text</vt:lpstr>
      <vt:lpstr>Strategies to simplify a text</vt:lpstr>
      <vt:lpstr>Task stages</vt:lpstr>
      <vt:lpstr>Task stages</vt:lpstr>
      <vt:lpstr>Adapting the language</vt:lpstr>
      <vt:lpstr>PowerPoint Presentation</vt:lpstr>
      <vt:lpstr>Sources of articles</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Marie-Therese Baehr</cp:lastModifiedBy>
  <cp:revision>257</cp:revision>
  <cp:lastPrinted>2022-01-05T15:45:55Z</cp:lastPrinted>
  <dcterms:created xsi:type="dcterms:W3CDTF">2020-01-08T10:10:35Z</dcterms:created>
  <dcterms:modified xsi:type="dcterms:W3CDTF">2024-06-27T13:42:21Z</dcterms:modified>
</cp:coreProperties>
</file>